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13" r:id="rId1"/>
    <p:sldMasterId id="2147483843" r:id="rId2"/>
  </p:sldMasterIdLst>
  <p:sldIdLst>
    <p:sldId id="256" r:id="rId3"/>
    <p:sldId id="287" r:id="rId4"/>
    <p:sldId id="288" r:id="rId5"/>
    <p:sldId id="308" r:id="rId6"/>
    <p:sldId id="257" r:id="rId7"/>
    <p:sldId id="264" r:id="rId8"/>
    <p:sldId id="258" r:id="rId9"/>
    <p:sldId id="309" r:id="rId10"/>
    <p:sldId id="310" r:id="rId11"/>
    <p:sldId id="311" r:id="rId12"/>
    <p:sldId id="312" r:id="rId13"/>
    <p:sldId id="263" r:id="rId14"/>
    <p:sldId id="307" r:id="rId15"/>
    <p:sldId id="301" r:id="rId16"/>
    <p:sldId id="300" r:id="rId17"/>
    <p:sldId id="259" r:id="rId18"/>
    <p:sldId id="262" r:id="rId19"/>
    <p:sldId id="260" r:id="rId20"/>
    <p:sldId id="266" r:id="rId21"/>
    <p:sldId id="267" r:id="rId22"/>
    <p:sldId id="268" r:id="rId23"/>
    <p:sldId id="269" r:id="rId24"/>
    <p:sldId id="270" r:id="rId25"/>
    <p:sldId id="297" r:id="rId26"/>
    <p:sldId id="283" r:id="rId27"/>
    <p:sldId id="284" r:id="rId28"/>
    <p:sldId id="285" r:id="rId29"/>
    <p:sldId id="286" r:id="rId30"/>
    <p:sldId id="272" r:id="rId31"/>
    <p:sldId id="271" r:id="rId32"/>
    <p:sldId id="273" r:id="rId33"/>
    <p:sldId id="280" r:id="rId34"/>
    <p:sldId id="281" r:id="rId35"/>
    <p:sldId id="289" r:id="rId36"/>
    <p:sldId id="282" r:id="rId37"/>
    <p:sldId id="278" r:id="rId38"/>
    <p:sldId id="291" r:id="rId39"/>
    <p:sldId id="290" r:id="rId40"/>
    <p:sldId id="292" r:id="rId41"/>
    <p:sldId id="293" r:id="rId42"/>
    <p:sldId id="294" r:id="rId43"/>
    <p:sldId id="295" r:id="rId44"/>
    <p:sldId id="296" r:id="rId45"/>
    <p:sldId id="299" r:id="rId46"/>
    <p:sldId id="298" r:id="rId47"/>
    <p:sldId id="303" r:id="rId48"/>
    <p:sldId id="304" r:id="rId49"/>
    <p:sldId id="305" r:id="rId50"/>
    <p:sldId id="306"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07804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75385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1/22/2016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7693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1400"/>
            <a:ext cx="9144000" cy="2387600"/>
          </a:xfrm>
        </p:spPr>
        <p:txBody>
          <a:bodyPr anchor="b"/>
          <a:lstStyle>
            <a:lvl1pPr algn="ctr">
              <a:defRPr sz="54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320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1/22/2016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29927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1/22/2016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99542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4406900"/>
            <a:ext cx="10515600" cy="1362075"/>
          </a:xfrm>
        </p:spPr>
        <p:txBody>
          <a:bodyPr anchor="t"/>
          <a:lstStyle>
            <a:lvl1pPr>
              <a:defRPr sz="4000" b="1"/>
            </a:lvl1pPr>
          </a:lstStyle>
          <a:p>
            <a:r>
              <a:rPr lang="en-US" smtClean="0"/>
              <a:t>Click to edit Master title style</a:t>
            </a:r>
            <a:endParaRPr lang="en-US"/>
          </a:p>
        </p:txBody>
      </p:sp>
      <p:sp>
        <p:nvSpPr>
          <p:cNvPr id="3" name="Text Placeholder 2"/>
          <p:cNvSpPr>
            <a:spLocks noGrp="1"/>
          </p:cNvSpPr>
          <p:nvPr>
            <p:ph type="body" idx="1"/>
          </p:nvPr>
        </p:nvSpPr>
        <p:spPr>
          <a:xfrm>
            <a:off x="831850" y="2906713"/>
            <a:ext cx="105156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55304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0863"/>
            <a:ext cx="5181600" cy="4351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0863"/>
            <a:ext cx="5181600" cy="4351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A87A34-81AB-432B-8DAE-1953F412C126}" type="datetimeFigureOut">
              <a:rPr lang="en-US" smtClean="0"/>
              <a:t>1/22/2016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987179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1850" y="274638"/>
            <a:ext cx="10515600" cy="114300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1850" y="1535113"/>
            <a:ext cx="5156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1850" y="2174875"/>
            <a:ext cx="5156200" cy="399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89663" y="1535113"/>
            <a:ext cx="515778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9663" y="2174875"/>
            <a:ext cx="5157787" cy="399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A87A34-81AB-432B-8DAE-1953F412C126}" type="datetimeFigureOut">
              <a:rPr lang="en-US" smtClean="0"/>
              <a:t>1/22/2016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42288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A87A34-81AB-432B-8DAE-1953F412C126}" type="datetimeFigureOut">
              <a:rPr lang="en-US" smtClean="0"/>
              <a:t>1/22/2016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987819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10612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685800"/>
            <a:ext cx="4013200" cy="1160463"/>
          </a:xfrm>
        </p:spPr>
        <p:txBody>
          <a:bodyPr anchor="b"/>
          <a:lstStyle>
            <a:lvl1pPr>
              <a:defRPr sz="2000" b="1"/>
            </a:lvl1pPr>
          </a:lstStyle>
          <a:p>
            <a:r>
              <a:rPr lang="en-US" smtClean="0"/>
              <a:t>Click to edit Master title style</a:t>
            </a:r>
            <a:endParaRPr lang="en-US"/>
          </a:p>
        </p:txBody>
      </p:sp>
      <p:sp>
        <p:nvSpPr>
          <p:cNvPr id="3" name="Content Placeholder 2"/>
          <p:cNvSpPr>
            <a:spLocks noGrp="1"/>
          </p:cNvSpPr>
          <p:nvPr>
            <p:ph idx="1"/>
          </p:nvPr>
        </p:nvSpPr>
        <p:spPr>
          <a:xfrm>
            <a:off x="5046663" y="685800"/>
            <a:ext cx="6300787" cy="5486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1850" y="1846263"/>
            <a:ext cx="4013200" cy="43259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07530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911212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5075" y="4800600"/>
            <a:ext cx="7177088" cy="566738"/>
          </a:xfrm>
        </p:spPr>
        <p:txBody>
          <a:bodyPr anchor="b"/>
          <a:lstStyle>
            <a:lvl1pPr>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05075" y="685800"/>
            <a:ext cx="7177088" cy="4041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505075" y="5367338"/>
            <a:ext cx="717708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99336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1/22/2016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956099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1/22/2016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88757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25418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59227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A87A34-81AB-432B-8DAE-1953F412C126}" type="datetimeFigureOut">
              <a:rPr lang="en-US" smtClean="0"/>
              <a:t>1/22/2016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834241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8A87A34-81AB-432B-8DAE-1953F412C126}" type="datetimeFigureOut">
              <a:rPr lang="en-US" smtClean="0"/>
              <a:t>1/22/2016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2880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61145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98320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74751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48A87A34-81AB-432B-8DAE-1953F412C126}" type="datetimeFigureOut">
              <a:rPr lang="en-US" smtClean="0"/>
              <a:pPr/>
              <a:t>1/22/2016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79973441"/>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74638"/>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0863"/>
            <a:ext cx="10515600" cy="435133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1/22/2016</a:t>
            </a:fld>
            <a:endParaRPr lang="en-US" dirty="0"/>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3720289"/>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hyperlink" Target="https://en.wikipedia.org/wiki/German_Reference_Corpus#Access"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13.xml"/><Relationship Id="rId4" Type="http://schemas.openxmlformats.org/officeDocument/2006/relationships/image" Target="../media/image39.jpg"/></Relationships>
</file>

<file path=ppt/slides/_rels/slide44.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cap="none" dirty="0"/>
              <a:t>Using Corpus Linguistics Tools to</a:t>
            </a:r>
            <a:br>
              <a:rPr lang="en-GB" cap="none" dirty="0"/>
            </a:br>
            <a:r>
              <a:rPr lang="en-GB" cap="none" dirty="0"/>
              <a:t>Aid Research in the Social</a:t>
            </a:r>
            <a:br>
              <a:rPr lang="en-GB" cap="none" dirty="0"/>
            </a:br>
            <a:r>
              <a:rPr lang="en-GB" cap="none" dirty="0"/>
              <a:t>Sciences</a:t>
            </a:r>
          </a:p>
        </p:txBody>
      </p:sp>
      <p:sp>
        <p:nvSpPr>
          <p:cNvPr id="3" name="Subtitle 2"/>
          <p:cNvSpPr>
            <a:spLocks noGrp="1"/>
          </p:cNvSpPr>
          <p:nvPr>
            <p:ph type="subTitle" idx="1"/>
          </p:nvPr>
        </p:nvSpPr>
        <p:spPr/>
        <p:txBody>
          <a:bodyPr>
            <a:normAutofit fontScale="92500"/>
          </a:bodyPr>
          <a:lstStyle/>
          <a:p>
            <a:r>
              <a:rPr lang="en-GB" cap="none" dirty="0" smtClean="0"/>
              <a:t>Mike Scott</a:t>
            </a:r>
          </a:p>
          <a:p>
            <a:r>
              <a:rPr lang="en-GB" cap="none" dirty="0" smtClean="0"/>
              <a:t>Aston University</a:t>
            </a:r>
          </a:p>
          <a:p>
            <a:r>
              <a:rPr lang="en-GB" cap="none" dirty="0" smtClean="0"/>
              <a:t>Friedrich-Alexander University Erlangen, 25 January 2016</a:t>
            </a:r>
            <a:endParaRPr lang="en-GB" cap="none" dirty="0"/>
          </a:p>
        </p:txBody>
      </p:sp>
    </p:spTree>
    <p:extLst>
      <p:ext uri="{BB962C8B-B14F-4D97-AF65-F5344CB8AC3E}">
        <p14:creationId xmlns:p14="http://schemas.microsoft.com/office/powerpoint/2010/main" val="558774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838200" y="1820863"/>
            <a:ext cx="1372985" cy="4351337"/>
          </a:xfrm>
        </p:spPr>
        <p:txBody>
          <a:bodyPr/>
          <a:lstStyle/>
          <a:p>
            <a:endParaRPr lang="en-GB" dirty="0"/>
          </a:p>
        </p:txBody>
      </p:sp>
      <p:pic>
        <p:nvPicPr>
          <p:cNvPr id="4" name="Picture 3"/>
          <p:cNvPicPr>
            <a:picLocks noChangeAspect="1"/>
          </p:cNvPicPr>
          <p:nvPr/>
        </p:nvPicPr>
        <p:blipFill>
          <a:blip r:embed="rId2"/>
          <a:stretch>
            <a:fillRect/>
          </a:stretch>
        </p:blipFill>
        <p:spPr>
          <a:xfrm>
            <a:off x="2777174" y="1479593"/>
            <a:ext cx="7419048" cy="4380952"/>
          </a:xfrm>
          <a:prstGeom prst="rect">
            <a:avLst/>
          </a:prstGeom>
        </p:spPr>
      </p:pic>
    </p:spTree>
    <p:extLst>
      <p:ext uri="{BB962C8B-B14F-4D97-AF65-F5344CB8AC3E}">
        <p14:creationId xmlns:p14="http://schemas.microsoft.com/office/powerpoint/2010/main" val="1276321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838200" y="1820863"/>
            <a:ext cx="982287" cy="4351337"/>
          </a:xfrm>
        </p:spPr>
        <p:txBody>
          <a:bodyPr/>
          <a:lstStyle/>
          <a:p>
            <a:endParaRPr lang="en-GB" dirty="0"/>
          </a:p>
        </p:txBody>
      </p:sp>
      <p:pic>
        <p:nvPicPr>
          <p:cNvPr id="4" name="Picture 3"/>
          <p:cNvPicPr>
            <a:picLocks noChangeAspect="1"/>
          </p:cNvPicPr>
          <p:nvPr/>
        </p:nvPicPr>
        <p:blipFill>
          <a:blip r:embed="rId2"/>
          <a:stretch>
            <a:fillRect/>
          </a:stretch>
        </p:blipFill>
        <p:spPr>
          <a:xfrm>
            <a:off x="2211185" y="731604"/>
            <a:ext cx="8069540" cy="5440596"/>
          </a:xfrm>
          <a:prstGeom prst="rect">
            <a:avLst/>
          </a:prstGeom>
        </p:spPr>
      </p:pic>
    </p:spTree>
    <p:extLst>
      <p:ext uri="{BB962C8B-B14F-4D97-AF65-F5344CB8AC3E}">
        <p14:creationId xmlns:p14="http://schemas.microsoft.com/office/powerpoint/2010/main" val="1232404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Research Agenda</a:t>
            </a:r>
            <a:endParaRPr lang="en-GB" dirty="0"/>
          </a:p>
        </p:txBody>
      </p:sp>
      <p:pic>
        <p:nvPicPr>
          <p:cNvPr id="2050" name="Picture 2" descr="https://s-media-cache-ak0.pinimg.com/736x/7c/72/1c/7c721cd498f1feb82ff731ca99076c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6253" y="1726779"/>
            <a:ext cx="2758751" cy="41381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63783" y="1837113"/>
            <a:ext cx="4493153" cy="584775"/>
          </a:xfrm>
          <a:prstGeom prst="rect">
            <a:avLst/>
          </a:prstGeom>
          <a:noFill/>
        </p:spPr>
        <p:txBody>
          <a:bodyPr wrap="none" rtlCol="0">
            <a:spAutoFit/>
          </a:bodyPr>
          <a:lstStyle/>
          <a:p>
            <a:r>
              <a:rPr lang="en-GB" sz="3200" dirty="0" smtClean="0"/>
              <a:t>Make sense of complexity</a:t>
            </a:r>
            <a:endParaRPr lang="en-GB" sz="3200" dirty="0"/>
          </a:p>
        </p:txBody>
      </p:sp>
      <p:sp>
        <p:nvSpPr>
          <p:cNvPr id="5" name="Content Placeholder 4"/>
          <p:cNvSpPr>
            <a:spLocks noGrp="1"/>
          </p:cNvSpPr>
          <p:nvPr>
            <p:ph idx="1"/>
          </p:nvPr>
        </p:nvSpPr>
        <p:spPr>
          <a:xfrm>
            <a:off x="838200" y="1820863"/>
            <a:ext cx="5072149" cy="4351337"/>
          </a:xfrm>
        </p:spPr>
        <p:txBody>
          <a:bodyPr/>
          <a:lstStyle/>
          <a:p>
            <a:endParaRPr lang="en-GB" dirty="0"/>
          </a:p>
        </p:txBody>
      </p:sp>
    </p:spTree>
    <p:extLst>
      <p:ext uri="{BB962C8B-B14F-4D97-AF65-F5344CB8AC3E}">
        <p14:creationId xmlns:p14="http://schemas.microsoft.com/office/powerpoint/2010/main" val="58320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wipe(down)">
                                      <p:cBhvr>
                                        <p:cTn id="1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Kintsch</a:t>
            </a:r>
            <a:r>
              <a:rPr lang="en-GB" dirty="0" smtClean="0"/>
              <a:t> &amp; van </a:t>
            </a:r>
            <a:r>
              <a:rPr lang="en-GB" dirty="0" err="1" smtClean="0"/>
              <a:t>Dijk</a:t>
            </a:r>
            <a:r>
              <a:rPr lang="en-GB" dirty="0" smtClean="0"/>
              <a:t> (1970s)</a:t>
            </a:r>
            <a:endParaRPr lang="en-GB" dirty="0"/>
          </a:p>
        </p:txBody>
      </p:sp>
      <p:sp>
        <p:nvSpPr>
          <p:cNvPr id="3" name="Content Placeholder 2"/>
          <p:cNvSpPr>
            <a:spLocks noGrp="1"/>
          </p:cNvSpPr>
          <p:nvPr>
            <p:ph idx="1"/>
          </p:nvPr>
        </p:nvSpPr>
        <p:spPr>
          <a:xfrm>
            <a:off x="1720734" y="2093535"/>
            <a:ext cx="5228705" cy="3981796"/>
          </a:xfrm>
        </p:spPr>
        <p:txBody>
          <a:bodyPr>
            <a:normAutofit/>
          </a:bodyPr>
          <a:lstStyle/>
          <a:p>
            <a:r>
              <a:rPr lang="en-GB" dirty="0" smtClean="0"/>
              <a:t>macro-rules</a:t>
            </a:r>
            <a:endParaRPr lang="en-GB" dirty="0" smtClean="0"/>
          </a:p>
          <a:p>
            <a:pPr lvl="1"/>
            <a:r>
              <a:rPr lang="en-GB" dirty="0" smtClean="0"/>
              <a:t>Generalization: use “super-propositions”</a:t>
            </a:r>
          </a:p>
          <a:p>
            <a:pPr lvl="1"/>
            <a:r>
              <a:rPr lang="en-GB" dirty="0" smtClean="0"/>
              <a:t>Deletion: omit unwanted detail</a:t>
            </a:r>
          </a:p>
          <a:p>
            <a:pPr lvl="1"/>
            <a:r>
              <a:rPr lang="en-GB" dirty="0" smtClean="0"/>
              <a:t>Construction: use entailment to draw inferences</a:t>
            </a:r>
            <a:endParaRPr lang="en-GB" dirty="0"/>
          </a:p>
          <a:p>
            <a:endParaRPr lang="en-GB" dirty="0"/>
          </a:p>
        </p:txBody>
      </p:sp>
    </p:spTree>
    <p:extLst>
      <p:ext uri="{BB962C8B-B14F-4D97-AF65-F5344CB8AC3E}">
        <p14:creationId xmlns:p14="http://schemas.microsoft.com/office/powerpoint/2010/main" val="146484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Text Linguistic Objective of the 1970s</a:t>
            </a:r>
            <a:endParaRPr lang="en-GB" dirty="0"/>
          </a:p>
        </p:txBody>
      </p:sp>
      <p:sp>
        <p:nvSpPr>
          <p:cNvPr id="3" name="Content Placeholder 2"/>
          <p:cNvSpPr>
            <a:spLocks noGrp="1"/>
          </p:cNvSpPr>
          <p:nvPr>
            <p:ph idx="1"/>
          </p:nvPr>
        </p:nvSpPr>
        <p:spPr>
          <a:xfrm>
            <a:off x="838200" y="1820863"/>
            <a:ext cx="5413310" cy="4351337"/>
          </a:xfrm>
        </p:spPr>
        <p:txBody>
          <a:bodyPr/>
          <a:lstStyle/>
          <a:p>
            <a:r>
              <a:rPr lang="en-GB" dirty="0" smtClean="0"/>
              <a:t>To come up with a set of macro-propositions which could represent the gist of the text.</a:t>
            </a:r>
            <a:endParaRPr lang="en-GB" dirty="0"/>
          </a:p>
        </p:txBody>
      </p:sp>
      <p:pic>
        <p:nvPicPr>
          <p:cNvPr id="6146" name="Picture 2" descr="http://2.bp.blogspot.com/-XcFjh3GJQFE/UlcWScKJ1LI/AAAAAAAAApA/p1VWq0Qc7YE/s1600/Gist_574x3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9840" y="2220686"/>
            <a:ext cx="5073960" cy="3040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049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Kinstch</a:t>
            </a:r>
            <a:r>
              <a:rPr lang="en-GB" dirty="0" smtClean="0"/>
              <a:t> &amp; van </a:t>
            </a:r>
            <a:r>
              <a:rPr lang="en-GB" dirty="0" err="1" smtClean="0"/>
              <a:t>Dijk</a:t>
            </a:r>
            <a:endParaRPr lang="en-GB" dirty="0"/>
          </a:p>
        </p:txBody>
      </p:sp>
      <p:sp>
        <p:nvSpPr>
          <p:cNvPr id="3" name="Content Placeholder 2"/>
          <p:cNvSpPr>
            <a:spLocks noGrp="1"/>
          </p:cNvSpPr>
          <p:nvPr>
            <p:ph idx="1"/>
          </p:nvPr>
        </p:nvSpPr>
        <p:spPr>
          <a:xfrm>
            <a:off x="1546166" y="1883110"/>
            <a:ext cx="5228705" cy="3981796"/>
          </a:xfrm>
        </p:spPr>
        <p:txBody>
          <a:bodyPr>
            <a:normAutofit/>
          </a:bodyPr>
          <a:lstStyle/>
          <a:p>
            <a:r>
              <a:rPr lang="en-GB" dirty="0" smtClean="0"/>
              <a:t>macro-rules</a:t>
            </a:r>
          </a:p>
          <a:p>
            <a:pPr lvl="1"/>
            <a:r>
              <a:rPr lang="en-GB" dirty="0" smtClean="0"/>
              <a:t>Generalization: use “super-propositions”</a:t>
            </a:r>
          </a:p>
          <a:p>
            <a:pPr lvl="1"/>
            <a:r>
              <a:rPr lang="en-GB" dirty="0" smtClean="0"/>
              <a:t>Deletion: omit unwanted detail</a:t>
            </a:r>
          </a:p>
          <a:p>
            <a:pPr lvl="1"/>
            <a:r>
              <a:rPr lang="en-GB" dirty="0" smtClean="0"/>
              <a:t>Construction: use entailment to draw inferences</a:t>
            </a:r>
            <a:endParaRPr lang="en-GB" dirty="0"/>
          </a:p>
          <a:p>
            <a:endParaRPr lang="en-GB" dirty="0"/>
          </a:p>
        </p:txBody>
      </p:sp>
    </p:spTree>
    <p:extLst>
      <p:ext uri="{BB962C8B-B14F-4D97-AF65-F5344CB8AC3E}">
        <p14:creationId xmlns:p14="http://schemas.microsoft.com/office/powerpoint/2010/main" val="2444471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Generalization</a:t>
            </a:r>
            <a:endParaRPr lang="en-GB" dirty="0"/>
          </a:p>
        </p:txBody>
      </p:sp>
      <p:sp>
        <p:nvSpPr>
          <p:cNvPr id="3" name="Content Placeholder 2"/>
          <p:cNvSpPr>
            <a:spLocks noGrp="1"/>
          </p:cNvSpPr>
          <p:nvPr>
            <p:ph idx="1"/>
          </p:nvPr>
        </p:nvSpPr>
        <p:spPr>
          <a:xfrm>
            <a:off x="838200" y="1820863"/>
            <a:ext cx="6402355" cy="4351337"/>
          </a:xfrm>
        </p:spPr>
        <p:txBody>
          <a:bodyPr>
            <a:normAutofit/>
          </a:bodyPr>
          <a:lstStyle/>
          <a:p>
            <a:pPr marL="457200" lvl="1" indent="0">
              <a:buNone/>
            </a:pPr>
            <a:r>
              <a:rPr lang="en-GB" dirty="0" smtClean="0"/>
              <a:t>“Of </a:t>
            </a:r>
            <a:r>
              <a:rPr lang="en-GB" dirty="0"/>
              <a:t>a sequence of propositions we may substitute any subsequence by a proposition defining the immediate </a:t>
            </a:r>
            <a:r>
              <a:rPr lang="en-GB" dirty="0" err="1"/>
              <a:t>superconcept</a:t>
            </a:r>
            <a:r>
              <a:rPr lang="en-GB" dirty="0"/>
              <a:t> of the </a:t>
            </a:r>
            <a:r>
              <a:rPr lang="en-GB" dirty="0" err="1" smtClean="0"/>
              <a:t>micropropositions</a:t>
            </a:r>
            <a:r>
              <a:rPr lang="en-GB" dirty="0" smtClean="0"/>
              <a:t>”</a:t>
            </a:r>
          </a:p>
          <a:p>
            <a:pPr marL="457200" lvl="1" indent="0">
              <a:buNone/>
            </a:pPr>
            <a:endParaRPr lang="en-GB" dirty="0"/>
          </a:p>
          <a:p>
            <a:r>
              <a:rPr lang="en-GB" sz="2400" i="1" dirty="0" smtClean="0"/>
              <a:t>Mary </a:t>
            </a:r>
            <a:r>
              <a:rPr lang="en-GB" sz="2400" i="1" dirty="0"/>
              <a:t>was drawing a picture. Sally was jumping rope and Daniel was building something </a:t>
            </a:r>
            <a:r>
              <a:rPr lang="en-GB" sz="2400" i="1" dirty="0" smtClean="0"/>
              <a:t>with Lego </a:t>
            </a:r>
            <a:r>
              <a:rPr lang="en-GB" sz="2400" i="1" dirty="0"/>
              <a:t>blocks.</a:t>
            </a:r>
            <a:r>
              <a:rPr lang="en-GB" sz="3600" i="1" dirty="0"/>
              <a:t> </a:t>
            </a:r>
          </a:p>
          <a:p>
            <a:r>
              <a:rPr lang="en-GB" sz="2400" dirty="0" smtClean="0"/>
              <a:t>The </a:t>
            </a:r>
            <a:r>
              <a:rPr lang="en-GB" sz="2400" dirty="0"/>
              <a:t>children were playing.</a:t>
            </a:r>
            <a:endParaRPr lang="en-GB" sz="3600" dirty="0"/>
          </a:p>
          <a:p>
            <a:pPr marL="457200" lvl="1" indent="0">
              <a:buNone/>
            </a:pPr>
            <a:endParaRPr lang="en-GB" dirty="0" smtClean="0"/>
          </a:p>
          <a:p>
            <a:pPr lvl="1"/>
            <a:endParaRPr lang="en-GB" dirty="0"/>
          </a:p>
          <a:p>
            <a:endParaRPr lang="en-GB" dirty="0"/>
          </a:p>
        </p:txBody>
      </p:sp>
      <p:pic>
        <p:nvPicPr>
          <p:cNvPr id="3074" name="Picture 2" descr="https://encrypted-tbn2.gstatic.com/images?q=tbn:ANd9GcSUJMFaaB-t7gdcIDfGAKuy-b_Xrlf-tHNfZ9RMZjCNWqt-yN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3044" y="3894300"/>
            <a:ext cx="2085975"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9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Deletion</a:t>
            </a:r>
            <a:endParaRPr lang="en-GB" dirty="0"/>
          </a:p>
        </p:txBody>
      </p:sp>
      <p:sp>
        <p:nvSpPr>
          <p:cNvPr id="3" name="Content Placeholder 2"/>
          <p:cNvSpPr>
            <a:spLocks noGrp="1"/>
          </p:cNvSpPr>
          <p:nvPr>
            <p:ph idx="1"/>
          </p:nvPr>
        </p:nvSpPr>
        <p:spPr>
          <a:xfrm>
            <a:off x="838200" y="1820863"/>
            <a:ext cx="6346371" cy="4351337"/>
          </a:xfrm>
        </p:spPr>
        <p:txBody>
          <a:bodyPr>
            <a:normAutofit/>
          </a:bodyPr>
          <a:lstStyle/>
          <a:p>
            <a:pPr marL="0" indent="0">
              <a:buNone/>
            </a:pPr>
            <a:r>
              <a:rPr lang="en-GB" dirty="0" smtClean="0"/>
              <a:t>“Of </a:t>
            </a:r>
            <a:r>
              <a:rPr lang="en-GB" dirty="0"/>
              <a:t>a sequence of propositions we may delete all those denoting an accidental property of a discourse </a:t>
            </a:r>
            <a:r>
              <a:rPr lang="en-GB" dirty="0" smtClean="0"/>
              <a:t>referent” </a:t>
            </a:r>
          </a:p>
          <a:p>
            <a:r>
              <a:rPr lang="en-GB" sz="2400" i="1" dirty="0"/>
              <a:t>A girl in a yellow dress passed by. </a:t>
            </a:r>
          </a:p>
          <a:p>
            <a:r>
              <a:rPr lang="en-GB" sz="2400" dirty="0"/>
              <a:t>1. A girl passed by. </a:t>
            </a:r>
            <a:r>
              <a:rPr lang="en-GB" sz="2400" dirty="0" smtClean="0"/>
              <a:t>(2</a:t>
            </a:r>
            <a:r>
              <a:rPr lang="en-GB" sz="2400" dirty="0"/>
              <a:t>. She was wearing a dress. </a:t>
            </a:r>
            <a:r>
              <a:rPr lang="en-GB" sz="2400" dirty="0" smtClean="0"/>
              <a:t>3</a:t>
            </a:r>
            <a:r>
              <a:rPr lang="en-GB" sz="2400" dirty="0"/>
              <a:t>. The dress was yellow</a:t>
            </a:r>
            <a:r>
              <a:rPr lang="en-GB" dirty="0" smtClean="0"/>
              <a:t>.</a:t>
            </a:r>
            <a:r>
              <a:rPr lang="en-GB" sz="2400" dirty="0" smtClean="0"/>
              <a:t>)</a:t>
            </a:r>
            <a:endParaRPr lang="en-GB" sz="2400" dirty="0"/>
          </a:p>
        </p:txBody>
      </p:sp>
      <p:pic>
        <p:nvPicPr>
          <p:cNvPr id="4" name="Picture 3"/>
          <p:cNvPicPr>
            <a:picLocks noChangeAspect="1"/>
          </p:cNvPicPr>
          <p:nvPr/>
        </p:nvPicPr>
        <p:blipFill>
          <a:blip r:embed="rId2"/>
          <a:stretch>
            <a:fillRect/>
          </a:stretch>
        </p:blipFill>
        <p:spPr>
          <a:xfrm>
            <a:off x="7839575" y="2237876"/>
            <a:ext cx="3342857" cy="2904762"/>
          </a:xfrm>
          <a:prstGeom prst="rect">
            <a:avLst/>
          </a:prstGeom>
        </p:spPr>
      </p:pic>
    </p:spTree>
    <p:extLst>
      <p:ext uri="{BB962C8B-B14F-4D97-AF65-F5344CB8AC3E}">
        <p14:creationId xmlns:p14="http://schemas.microsoft.com/office/powerpoint/2010/main" val="420484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Construction</a:t>
            </a:r>
            <a:endParaRPr lang="en-GB" dirty="0"/>
          </a:p>
        </p:txBody>
      </p:sp>
      <p:sp>
        <p:nvSpPr>
          <p:cNvPr id="3" name="Content Placeholder 2"/>
          <p:cNvSpPr>
            <a:spLocks noGrp="1"/>
          </p:cNvSpPr>
          <p:nvPr>
            <p:ph idx="1"/>
          </p:nvPr>
        </p:nvSpPr>
        <p:spPr>
          <a:xfrm>
            <a:off x="838200" y="1820863"/>
            <a:ext cx="6616959" cy="4351337"/>
          </a:xfrm>
        </p:spPr>
        <p:txBody>
          <a:bodyPr>
            <a:normAutofit fontScale="92500" lnSpcReduction="10000"/>
          </a:bodyPr>
          <a:lstStyle/>
          <a:p>
            <a:pPr marL="0" indent="0">
              <a:buNone/>
            </a:pPr>
            <a:r>
              <a:rPr lang="en-GB" dirty="0" smtClean="0"/>
              <a:t>“Of </a:t>
            </a:r>
            <a:r>
              <a:rPr lang="en-GB" dirty="0"/>
              <a:t>a sequence of propositions we may substitute each subsequence by a proposition if they denote normal conditions, components or consequences of the </a:t>
            </a:r>
            <a:r>
              <a:rPr lang="en-GB" dirty="0" err="1"/>
              <a:t>macroproposition</a:t>
            </a:r>
            <a:r>
              <a:rPr lang="en-GB" dirty="0"/>
              <a:t> substituting them</a:t>
            </a:r>
            <a:r>
              <a:rPr lang="en-GB" dirty="0" smtClean="0"/>
              <a:t>.”</a:t>
            </a:r>
            <a:r>
              <a:rPr lang="en-GB" dirty="0"/>
              <a:t>  </a:t>
            </a:r>
          </a:p>
          <a:p>
            <a:r>
              <a:rPr lang="en-GB" sz="2400" i="1" dirty="0"/>
              <a:t>John went to the station. He bought a ticket, started running when he saw what time it was and was forced to conclude that his watch was wrong when he reached the platform. </a:t>
            </a:r>
          </a:p>
          <a:p>
            <a:r>
              <a:rPr lang="en-GB" sz="2400" dirty="0" smtClean="0"/>
              <a:t>John </a:t>
            </a:r>
            <a:r>
              <a:rPr lang="en-GB" sz="2400" dirty="0"/>
              <a:t>missed the train</a:t>
            </a:r>
            <a:r>
              <a:rPr lang="en-GB" sz="2400" dirty="0" smtClean="0"/>
              <a:t>.</a:t>
            </a:r>
            <a:endParaRPr lang="en-GB" sz="2400" dirty="0"/>
          </a:p>
        </p:txBody>
      </p:sp>
      <p:pic>
        <p:nvPicPr>
          <p:cNvPr id="5122" name="Picture 2" descr="Image result for missed the tr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8625" y="4382941"/>
            <a:ext cx="3305175" cy="1381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61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Corpus Linguistics</a:t>
            </a:r>
            <a:endParaRPr lang="en-GB" dirty="0"/>
          </a:p>
        </p:txBody>
      </p:sp>
      <p:sp>
        <p:nvSpPr>
          <p:cNvPr id="3" name="Content Placeholder 2"/>
          <p:cNvSpPr>
            <a:spLocks noGrp="1"/>
          </p:cNvSpPr>
          <p:nvPr>
            <p:ph idx="1"/>
          </p:nvPr>
        </p:nvSpPr>
        <p:spPr>
          <a:xfrm>
            <a:off x="974935" y="2094807"/>
            <a:ext cx="3380933" cy="2792701"/>
          </a:xfrm>
        </p:spPr>
        <p:txBody>
          <a:bodyPr/>
          <a:lstStyle/>
          <a:p>
            <a:r>
              <a:rPr lang="en-GB" dirty="0" smtClean="0"/>
              <a:t>but now in 2016?</a:t>
            </a:r>
            <a:endParaRPr lang="en-GB" dirty="0"/>
          </a:p>
        </p:txBody>
      </p:sp>
      <p:pic>
        <p:nvPicPr>
          <p:cNvPr id="7174" name="Picture 6" descr="http://cdn8.openculture.com/wp-content/uploads/2014/04/intelligent-books-to-re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2575" y="2017888"/>
            <a:ext cx="6213527" cy="3883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6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838200" y="1820863"/>
            <a:ext cx="1190105" cy="4351337"/>
          </a:xfrm>
        </p:spPr>
        <p:txBody>
          <a:bodyPr/>
          <a:lstStyle/>
          <a:p>
            <a:endParaRPr lang="en-GB" dirty="0"/>
          </a:p>
        </p:txBody>
      </p:sp>
      <p:pic>
        <p:nvPicPr>
          <p:cNvPr id="4" name="Picture 3"/>
          <p:cNvPicPr>
            <a:picLocks noChangeAspect="1"/>
          </p:cNvPicPr>
          <p:nvPr/>
        </p:nvPicPr>
        <p:blipFill>
          <a:blip r:embed="rId2"/>
          <a:stretch>
            <a:fillRect/>
          </a:stretch>
        </p:blipFill>
        <p:spPr>
          <a:xfrm>
            <a:off x="3061429" y="495749"/>
            <a:ext cx="7066667" cy="5800000"/>
          </a:xfrm>
          <a:prstGeom prst="rect">
            <a:avLst/>
          </a:prstGeom>
        </p:spPr>
      </p:pic>
    </p:spTree>
    <p:extLst>
      <p:ext uri="{BB962C8B-B14F-4D97-AF65-F5344CB8AC3E}">
        <p14:creationId xmlns:p14="http://schemas.microsoft.com/office/powerpoint/2010/main" val="1942148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Standard corpora</a:t>
            </a:r>
            <a:endParaRPr lang="en-GB" dirty="0"/>
          </a:p>
        </p:txBody>
      </p:sp>
      <p:sp>
        <p:nvSpPr>
          <p:cNvPr id="3" name="Content Placeholder 2"/>
          <p:cNvSpPr>
            <a:spLocks noGrp="1"/>
          </p:cNvSpPr>
          <p:nvPr>
            <p:ph idx="1"/>
          </p:nvPr>
        </p:nvSpPr>
        <p:spPr>
          <a:xfrm>
            <a:off x="838200" y="1820863"/>
            <a:ext cx="3985727" cy="4351337"/>
          </a:xfrm>
        </p:spPr>
        <p:txBody>
          <a:bodyPr/>
          <a:lstStyle/>
          <a:p>
            <a:r>
              <a:rPr lang="en-GB" dirty="0" smtClean="0"/>
              <a:t>British National Corpus</a:t>
            </a:r>
          </a:p>
          <a:p>
            <a:r>
              <a:rPr lang="en-GB" dirty="0" smtClean="0"/>
              <a:t>Corpus of Contemporary American English (COCA)</a:t>
            </a:r>
            <a:endParaRPr lang="en-GB" dirty="0"/>
          </a:p>
        </p:txBody>
      </p:sp>
      <p:pic>
        <p:nvPicPr>
          <p:cNvPr id="8194" name="Picture 2" descr="C:\Users\Mike\AppData\Local\Temp\SNAGHTML4eba68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7744" y="1508760"/>
            <a:ext cx="6879958" cy="4418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52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838200" y="1820863"/>
            <a:ext cx="2595465" cy="4351337"/>
          </a:xfrm>
        </p:spPr>
        <p:txBody>
          <a:bodyPr/>
          <a:lstStyle/>
          <a:p>
            <a:endParaRPr lang="en-GB" dirty="0"/>
          </a:p>
        </p:txBody>
      </p:sp>
      <p:pic>
        <p:nvPicPr>
          <p:cNvPr id="9218" name="Picture 2" descr="C:\Users\Mike\AppData\Local\Temp\SNAGHTML4ecc79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9425" y="721288"/>
            <a:ext cx="8267700" cy="568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883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own corpus</a:t>
            </a:r>
            <a:endParaRPr lang="en-GB" dirty="0"/>
          </a:p>
        </p:txBody>
      </p:sp>
      <p:sp>
        <p:nvSpPr>
          <p:cNvPr id="3" name="Content Placeholder 2"/>
          <p:cNvSpPr>
            <a:spLocks noGrp="1"/>
          </p:cNvSpPr>
          <p:nvPr>
            <p:ph idx="1"/>
          </p:nvPr>
        </p:nvSpPr>
        <p:spPr/>
        <p:txBody>
          <a:bodyPr>
            <a:normAutofit fontScale="62500" lnSpcReduction="20000"/>
          </a:bodyPr>
          <a:lstStyle/>
          <a:p>
            <a:r>
              <a:rPr lang="en-GB" dirty="0"/>
              <a:t>In contrast to other well-known corpora and corpus archives (such as the British National Corpus), however, the German Reference Corpus is explicitly not designed as a </a:t>
            </a:r>
            <a:r>
              <a:rPr lang="en-GB" i="1" dirty="0"/>
              <a:t>balanced corpus</a:t>
            </a:r>
            <a:r>
              <a:rPr lang="en-GB" dirty="0"/>
              <a:t>: The distribution of </a:t>
            </a:r>
            <a:r>
              <a:rPr lang="en-GB" dirty="0" err="1"/>
              <a:t>DeReKo</a:t>
            </a:r>
            <a:r>
              <a:rPr lang="en-GB" dirty="0"/>
              <a:t> texts across time or text types does not match some predefined percentages.</a:t>
            </a:r>
          </a:p>
          <a:p>
            <a:r>
              <a:rPr lang="en-GB" dirty="0"/>
              <a:t>This conception complies with the fact that whether or not a given corpus constitutes a balanced or even representative language sample may only be assessed with respect to a specific language domain (i.e., the statistical population). </a:t>
            </a:r>
            <a:r>
              <a:rPr lang="en-GB" sz="3800" b="1" dirty="0"/>
              <a:t>Because different linguistic investigations generally aim at different language domains, the declared purpose of the German Reference Corpus is to serve as a versatile superordinate sample, or </a:t>
            </a:r>
            <a:r>
              <a:rPr lang="en-GB" sz="3800" b="1" i="1" dirty="0"/>
              <a:t>primordial sample</a:t>
            </a:r>
            <a:r>
              <a:rPr lang="en-GB" sz="3800" b="1" dirty="0"/>
              <a:t> (German: </a:t>
            </a:r>
            <a:r>
              <a:rPr lang="en-GB" sz="3800" b="1" i="1" dirty="0"/>
              <a:t>Ur-</a:t>
            </a:r>
            <a:r>
              <a:rPr lang="en-GB" sz="3800" b="1" i="1" dirty="0" err="1"/>
              <a:t>Stichprobe</a:t>
            </a:r>
            <a:r>
              <a:rPr lang="en-GB" sz="3800" b="1" dirty="0"/>
              <a:t>) of contemporary written German, from which corpus users may draw a specialised subsample (a so-called </a:t>
            </a:r>
            <a:r>
              <a:rPr lang="en-GB" sz="3800" b="1" i="1" dirty="0"/>
              <a:t>virtual corpus</a:t>
            </a:r>
            <a:r>
              <a:rPr lang="en-GB" sz="3800" b="1" dirty="0"/>
              <a:t>) to represent the language domain they wish to investigate.</a:t>
            </a:r>
          </a:p>
          <a:p>
            <a:r>
              <a:rPr lang="en-GB" dirty="0"/>
              <a:t/>
            </a:r>
            <a:br>
              <a:rPr lang="en-GB" dirty="0"/>
            </a:br>
            <a:r>
              <a:rPr lang="en-GB" sz="2900" dirty="0"/>
              <a:t>(</a:t>
            </a:r>
            <a:r>
              <a:rPr lang="en-GB" sz="2900" dirty="0">
                <a:hlinkClick r:id="rId2"/>
              </a:rPr>
              <a:t>https://</a:t>
            </a:r>
            <a:r>
              <a:rPr lang="en-GB" sz="2900" dirty="0" smtClean="0">
                <a:hlinkClick r:id="rId2"/>
              </a:rPr>
              <a:t>en.wikipedia.org/wiki/German_Reference_Corpus#Access</a:t>
            </a:r>
            <a:r>
              <a:rPr lang="en-GB" sz="2900" dirty="0" smtClean="0"/>
              <a:t>, Jan 2016)</a:t>
            </a:r>
            <a:endParaRPr lang="en-GB" sz="2900" dirty="0"/>
          </a:p>
        </p:txBody>
      </p:sp>
    </p:spTree>
    <p:extLst>
      <p:ext uri="{BB962C8B-B14F-4D97-AF65-F5344CB8AC3E}">
        <p14:creationId xmlns:p14="http://schemas.microsoft.com/office/powerpoint/2010/main" val="3549775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own texts</a:t>
            </a:r>
            <a:endParaRPr lang="en-GB" dirty="0"/>
          </a:p>
        </p:txBody>
      </p:sp>
      <p:sp>
        <p:nvSpPr>
          <p:cNvPr id="3" name="Content Placeholder 2"/>
          <p:cNvSpPr>
            <a:spLocks noGrp="1"/>
          </p:cNvSpPr>
          <p:nvPr>
            <p:ph idx="1"/>
          </p:nvPr>
        </p:nvSpPr>
        <p:spPr>
          <a:xfrm>
            <a:off x="838200" y="1820863"/>
            <a:ext cx="6635620" cy="4351337"/>
          </a:xfrm>
        </p:spPr>
        <p:txBody>
          <a:bodyPr/>
          <a:lstStyle/>
          <a:p>
            <a:r>
              <a:rPr lang="en-GB" dirty="0" smtClean="0"/>
              <a:t>From your students</a:t>
            </a:r>
          </a:p>
          <a:p>
            <a:r>
              <a:rPr lang="en-GB" dirty="0" smtClean="0"/>
              <a:t>Your research archive</a:t>
            </a:r>
          </a:p>
          <a:p>
            <a:r>
              <a:rPr lang="en-GB" dirty="0" smtClean="0"/>
              <a:t>LexisNexis and other standard text collections</a:t>
            </a:r>
          </a:p>
          <a:p>
            <a:r>
              <a:rPr lang="en-GB" dirty="0" smtClean="0"/>
              <a:t>Project Gutenberg</a:t>
            </a:r>
          </a:p>
          <a:p>
            <a:r>
              <a:rPr lang="en-GB" dirty="0" smtClean="0"/>
              <a:t>Oxford Text Archive</a:t>
            </a:r>
            <a:endParaRPr lang="en-GB" dirty="0"/>
          </a:p>
        </p:txBody>
      </p:sp>
    </p:spTree>
    <p:extLst>
      <p:ext uri="{BB962C8B-B14F-4D97-AF65-F5344CB8AC3E}">
        <p14:creationId xmlns:p14="http://schemas.microsoft.com/office/powerpoint/2010/main" val="388135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3513" y="476251"/>
            <a:ext cx="4502150" cy="540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5" name="Rectangle 5"/>
          <p:cNvSpPr>
            <a:spLocks noGrp="1" noChangeArrowheads="1"/>
          </p:cNvSpPr>
          <p:nvPr>
            <p:ph type="title"/>
          </p:nvPr>
        </p:nvSpPr>
        <p:spPr>
          <a:xfrm>
            <a:off x="2098675" y="304800"/>
            <a:ext cx="2484438" cy="2476500"/>
          </a:xfrm>
          <a:noFill/>
          <a:ln/>
        </p:spPr>
        <p:txBody>
          <a:bodyPr/>
          <a:lstStyle/>
          <a:p>
            <a:r>
              <a:rPr lang="en-GB" altLang="en-US"/>
              <a:t>text patterns</a:t>
            </a:r>
          </a:p>
        </p:txBody>
      </p:sp>
    </p:spTree>
    <p:extLst>
      <p:ext uri="{BB962C8B-B14F-4D97-AF65-F5344CB8AC3E}">
        <p14:creationId xmlns:p14="http://schemas.microsoft.com/office/powerpoint/2010/main" val="17264517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5844"/>
                                        </p:tgtEl>
                                        <p:attrNameLst>
                                          <p:attrName>style.visibility</p:attrName>
                                        </p:attrNameLst>
                                      </p:cBhvr>
                                      <p:to>
                                        <p:strVal val="visible"/>
                                      </p:to>
                                    </p:set>
                                    <p:anim calcmode="lin" valueType="num">
                                      <p:cBhvr>
                                        <p:cTn id="7" dur="3000" fill="hold"/>
                                        <p:tgtEl>
                                          <p:spTgt spid="35844"/>
                                        </p:tgtEl>
                                        <p:attrNameLst>
                                          <p:attrName>ppt_w</p:attrName>
                                        </p:attrNameLst>
                                      </p:cBhvr>
                                      <p:tavLst>
                                        <p:tav tm="0">
                                          <p:val>
                                            <p:fltVal val="0"/>
                                          </p:val>
                                        </p:tav>
                                        <p:tav tm="100000">
                                          <p:val>
                                            <p:strVal val="#ppt_w"/>
                                          </p:val>
                                        </p:tav>
                                      </p:tavLst>
                                    </p:anim>
                                    <p:anim calcmode="lin" valueType="num">
                                      <p:cBhvr>
                                        <p:cTn id="8" dur="3000" fill="hold"/>
                                        <p:tgtEl>
                                          <p:spTgt spid="35844"/>
                                        </p:tgtEl>
                                        <p:attrNameLst>
                                          <p:attrName>ppt_h</p:attrName>
                                        </p:attrNameLst>
                                      </p:cBhvr>
                                      <p:tavLst>
                                        <p:tav tm="0">
                                          <p:val>
                                            <p:fltVal val="0"/>
                                          </p:val>
                                        </p:tav>
                                        <p:tav tm="100000">
                                          <p:val>
                                            <p:strVal val="#ppt_h"/>
                                          </p:val>
                                        </p:tav>
                                      </p:tavLst>
                                    </p:anim>
                                    <p:animEffect transition="in" filter="fade">
                                      <p:cBhvr>
                                        <p:cTn id="9" dur="3000"/>
                                        <p:tgtEl>
                                          <p:spTgt spid="35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of corpus</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551733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Twitter</a:t>
            </a:r>
            <a:endParaRPr lang="en-GB" dirty="0"/>
          </a:p>
        </p:txBody>
      </p:sp>
      <p:sp>
        <p:nvSpPr>
          <p:cNvPr id="3" name="Content Placeholder 2"/>
          <p:cNvSpPr>
            <a:spLocks noGrp="1"/>
          </p:cNvSpPr>
          <p:nvPr>
            <p:ph idx="1"/>
          </p:nvPr>
        </p:nvSpPr>
        <p:spPr>
          <a:xfrm>
            <a:off x="838200" y="1820863"/>
            <a:ext cx="2212571" cy="4351337"/>
          </a:xfrm>
        </p:spPr>
        <p:txBody>
          <a:bodyPr/>
          <a:lstStyle/>
          <a:p>
            <a:endParaRPr lang="en-GB"/>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3275215" y="615143"/>
            <a:ext cx="6667442" cy="5557058"/>
          </a:xfrm>
          <a:prstGeom prst="rect">
            <a:avLst/>
          </a:prstGeom>
        </p:spPr>
      </p:pic>
    </p:spTree>
    <p:extLst>
      <p:ext uri="{BB962C8B-B14F-4D97-AF65-F5344CB8AC3E}">
        <p14:creationId xmlns:p14="http://schemas.microsoft.com/office/powerpoint/2010/main" val="6736770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txtLAB450</a:t>
            </a:r>
            <a:endParaRPr lang="en-GB" dirty="0"/>
          </a:p>
        </p:txBody>
      </p:sp>
      <p:sp>
        <p:nvSpPr>
          <p:cNvPr id="3" name="Content Placeholder 2"/>
          <p:cNvSpPr>
            <a:spLocks noGrp="1"/>
          </p:cNvSpPr>
          <p:nvPr>
            <p:ph idx="1"/>
          </p:nvPr>
        </p:nvSpPr>
        <p:spPr>
          <a:xfrm>
            <a:off x="838200" y="1820863"/>
            <a:ext cx="1422862" cy="4351337"/>
          </a:xfrm>
        </p:spPr>
        <p:txBody>
          <a:bodyPr/>
          <a:lstStyle/>
          <a:p>
            <a:endParaRPr lang="en-GB" dirty="0"/>
          </a:p>
        </p:txBody>
      </p:sp>
      <p:pic>
        <p:nvPicPr>
          <p:cNvPr id="4" name="Picture 3"/>
          <p:cNvPicPr/>
          <p:nvPr/>
        </p:nvPicPr>
        <p:blipFill>
          <a:blip r:embed="rId2"/>
          <a:stretch>
            <a:fillRect/>
          </a:stretch>
        </p:blipFill>
        <p:spPr>
          <a:xfrm>
            <a:off x="2319251" y="1600201"/>
            <a:ext cx="8686799" cy="4572000"/>
          </a:xfrm>
          <a:prstGeom prst="rect">
            <a:avLst/>
          </a:prstGeom>
        </p:spPr>
      </p:pic>
    </p:spTree>
    <p:extLst>
      <p:ext uri="{BB962C8B-B14F-4D97-AF65-F5344CB8AC3E}">
        <p14:creationId xmlns:p14="http://schemas.microsoft.com/office/powerpoint/2010/main" val="9078644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1115291" cy="1325562"/>
          </a:xfrm>
        </p:spPr>
        <p:txBody>
          <a:bodyPr/>
          <a:lstStyle/>
          <a:p>
            <a:endParaRPr lang="en-GB" dirty="0"/>
          </a:p>
        </p:txBody>
      </p:sp>
      <p:sp>
        <p:nvSpPr>
          <p:cNvPr id="3" name="Content Placeholder 2"/>
          <p:cNvSpPr>
            <a:spLocks noGrp="1"/>
          </p:cNvSpPr>
          <p:nvPr>
            <p:ph idx="1"/>
          </p:nvPr>
        </p:nvSpPr>
        <p:spPr>
          <a:xfrm>
            <a:off x="2642061" y="548827"/>
            <a:ext cx="5695605" cy="864336"/>
          </a:xfrm>
        </p:spPr>
        <p:txBody>
          <a:bodyPr/>
          <a:lstStyle/>
          <a:p>
            <a:r>
              <a:rPr lang="en-GB" dirty="0" smtClean="0"/>
              <a:t>accompanying spreadsheet</a:t>
            </a:r>
            <a:endParaRPr lang="en-GB" dirty="0"/>
          </a:p>
        </p:txBody>
      </p:sp>
      <p:pic>
        <p:nvPicPr>
          <p:cNvPr id="4" name="Picture 3"/>
          <p:cNvPicPr>
            <a:picLocks noChangeAspect="1"/>
          </p:cNvPicPr>
          <p:nvPr/>
        </p:nvPicPr>
        <p:blipFill>
          <a:blip r:embed="rId2"/>
          <a:stretch>
            <a:fillRect/>
          </a:stretch>
        </p:blipFill>
        <p:spPr>
          <a:xfrm>
            <a:off x="815191" y="2269375"/>
            <a:ext cx="10829555" cy="3902825"/>
          </a:xfrm>
          <a:prstGeom prst="rect">
            <a:avLst/>
          </a:prstGeom>
        </p:spPr>
      </p:pic>
    </p:spTree>
    <p:extLst>
      <p:ext uri="{BB962C8B-B14F-4D97-AF65-F5344CB8AC3E}">
        <p14:creationId xmlns:p14="http://schemas.microsoft.com/office/powerpoint/2010/main" val="1562069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Limitations</a:t>
            </a:r>
            <a:endParaRPr lang="en-GB" dirty="0"/>
          </a:p>
        </p:txBody>
      </p:sp>
      <p:sp>
        <p:nvSpPr>
          <p:cNvPr id="3" name="Content Placeholder 2"/>
          <p:cNvSpPr>
            <a:spLocks noGrp="1"/>
          </p:cNvSpPr>
          <p:nvPr>
            <p:ph idx="1"/>
          </p:nvPr>
        </p:nvSpPr>
        <p:spPr>
          <a:xfrm>
            <a:off x="838200" y="1820863"/>
            <a:ext cx="6094445" cy="4351337"/>
          </a:xfrm>
        </p:spPr>
        <p:txBody>
          <a:bodyPr/>
          <a:lstStyle/>
          <a:p>
            <a:r>
              <a:rPr lang="en-GB" dirty="0" smtClean="0"/>
              <a:t>Corpus tools typically ignore</a:t>
            </a:r>
          </a:p>
          <a:p>
            <a:pPr lvl="1"/>
            <a:r>
              <a:rPr lang="en-GB" dirty="0" smtClean="0"/>
              <a:t>images</a:t>
            </a:r>
          </a:p>
          <a:p>
            <a:pPr lvl="1"/>
            <a:r>
              <a:rPr lang="en-GB" dirty="0" smtClean="0"/>
              <a:t>numbers, dates</a:t>
            </a:r>
          </a:p>
          <a:p>
            <a:pPr lvl="1"/>
            <a:r>
              <a:rPr lang="en-GB" dirty="0" smtClean="0"/>
              <a:t>equations</a:t>
            </a:r>
          </a:p>
          <a:p>
            <a:pPr lvl="1"/>
            <a:r>
              <a:rPr lang="en-GB" dirty="0" smtClean="0"/>
              <a:t>variations in typeface</a:t>
            </a:r>
          </a:p>
          <a:p>
            <a:pPr lvl="1"/>
            <a:r>
              <a:rPr lang="en-GB" dirty="0" smtClean="0"/>
              <a:t>hyperlinks</a:t>
            </a:r>
          </a:p>
          <a:p>
            <a:pPr lvl="1"/>
            <a:r>
              <a:rPr lang="en-GB" dirty="0" smtClean="0"/>
              <a:t>related sound or video files </a:t>
            </a:r>
            <a:endParaRPr lang="en-GB" dirty="0"/>
          </a:p>
        </p:txBody>
      </p:sp>
    </p:spTree>
    <p:extLst>
      <p:ext uri="{BB962C8B-B14F-4D97-AF65-F5344CB8AC3E}">
        <p14:creationId xmlns:p14="http://schemas.microsoft.com/office/powerpoint/2010/main" val="113906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Bootyful</a:t>
            </a:r>
            <a:r>
              <a:rPr lang="en-GB" dirty="0" smtClean="0"/>
              <a:t>, </a:t>
            </a:r>
            <a:r>
              <a:rPr lang="en-GB" dirty="0" err="1" smtClean="0"/>
              <a:t>cyw</a:t>
            </a:r>
            <a:r>
              <a:rPr lang="en-GB" dirty="0" smtClean="0"/>
              <a:t>, scrims</a:t>
            </a:r>
            <a:endParaRPr lang="en-GB" dirty="0"/>
          </a:p>
        </p:txBody>
      </p:sp>
      <p:sp>
        <p:nvSpPr>
          <p:cNvPr id="3" name="Content Placeholder 2"/>
          <p:cNvSpPr>
            <a:spLocks noGrp="1"/>
          </p:cNvSpPr>
          <p:nvPr>
            <p:ph idx="1"/>
          </p:nvPr>
        </p:nvSpPr>
        <p:spPr>
          <a:xfrm>
            <a:off x="838200" y="1820863"/>
            <a:ext cx="7831975" cy="4351337"/>
          </a:xfrm>
        </p:spPr>
        <p:txBody>
          <a:bodyPr>
            <a:normAutofit fontScale="47500" lnSpcReduction="20000"/>
          </a:bodyPr>
          <a:lstStyle/>
          <a:p>
            <a:pPr fontAlgn="base"/>
            <a:r>
              <a:rPr lang="en-GB" sz="4200" dirty="0" err="1"/>
              <a:t>Bootyful</a:t>
            </a:r>
            <a:r>
              <a:rPr lang="en-GB" sz="4200" dirty="0"/>
              <a:t>, </a:t>
            </a:r>
            <a:r>
              <a:rPr lang="en-GB" sz="4200" dirty="0" err="1"/>
              <a:t>cyw</a:t>
            </a:r>
            <a:r>
              <a:rPr lang="en-GB" sz="4200" dirty="0"/>
              <a:t>, scrims. Do you know these words? If not, you soon might. They are some of the fastest growing words from online niches around the world, as identified by new software that charts the rise of language online.</a:t>
            </a:r>
          </a:p>
          <a:p>
            <a:pPr fontAlgn="base"/>
            <a:r>
              <a:rPr lang="en-GB" sz="4200" dirty="0" err="1"/>
              <a:t>Bootyful</a:t>
            </a:r>
            <a:r>
              <a:rPr lang="en-GB" sz="4200" dirty="0"/>
              <a:t>, an alternative spelling for beautiful, has had a dramatic rise in usage on Twitter in South Wales. </a:t>
            </a:r>
            <a:r>
              <a:rPr lang="en-GB" sz="4200" dirty="0" err="1"/>
              <a:t>Cyw</a:t>
            </a:r>
            <a:r>
              <a:rPr lang="en-GB" sz="4200" dirty="0"/>
              <a:t> (coming your way) has become popular in the north of the country. Scrims comes from gaming forums, where it refers to practice sessions before competitive games.</a:t>
            </a:r>
          </a:p>
          <a:p>
            <a:pPr fontAlgn="base"/>
            <a:r>
              <a:rPr lang="en-GB" sz="2500" dirty="0"/>
              <a:t>The software that found these words was developed by Daniel Kershaw and his supervisor, Matthew Rowe, at Lancaster University, UK. Kershaw and Rowe took established methods lexicographers use to chart the popularity of words, translated them into algorithms, then applied them to 22 million words worth of twitter and Reddit posts.</a:t>
            </a:r>
          </a:p>
          <a:p>
            <a:pPr fontAlgn="base"/>
            <a:r>
              <a:rPr lang="en-GB" sz="2500" dirty="0"/>
              <a:t>Their goal is to peer into the niche portions of the internet, and chart novel language making its foray out into the mainstream. “If we see an innovation taking off on Reddit or Twitter, the question is what point is it going to appear in a newspaper,” says Rowe.</a:t>
            </a:r>
          </a:p>
          <a:p>
            <a:pPr fontAlgn="base"/>
            <a:r>
              <a:rPr lang="en-GB" sz="2500" dirty="0"/>
              <a:t>Kershaw and Rowe’s algorithms don’t just pick out frequently used words, but words that have gone through a sudden rise in popularity. This comes with some complications. The five fastest rising words in central London for the period they studied were all Spanish or Portuguese, unlikely to be reflecting the reality of London’s language scene.</a:t>
            </a:r>
          </a:p>
          <a:p>
            <a:r>
              <a:rPr lang="en-GB" sz="2500" dirty="0"/>
              <a:t>(https://www.newscientist.com/article/dn28787-tweets-and-reddit-posts-give-snapshot-of-our-changing-language)</a:t>
            </a:r>
          </a:p>
        </p:txBody>
      </p:sp>
    </p:spTree>
    <p:extLst>
      <p:ext uri="{BB962C8B-B14F-4D97-AF65-F5344CB8AC3E}">
        <p14:creationId xmlns:p14="http://schemas.microsoft.com/office/powerpoint/2010/main" val="29502558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Problems</a:t>
            </a:r>
            <a:endParaRPr lang="en-GB" dirty="0"/>
          </a:p>
        </p:txBody>
      </p:sp>
      <p:sp>
        <p:nvSpPr>
          <p:cNvPr id="3" name="Content Placeholder 2"/>
          <p:cNvSpPr>
            <a:spLocks noGrp="1"/>
          </p:cNvSpPr>
          <p:nvPr>
            <p:ph idx="1"/>
          </p:nvPr>
        </p:nvSpPr>
        <p:spPr>
          <a:xfrm>
            <a:off x="838200" y="1820863"/>
            <a:ext cx="3192624" cy="3507595"/>
          </a:xfrm>
        </p:spPr>
        <p:txBody>
          <a:bodyPr>
            <a:normAutofit fontScale="92500"/>
          </a:bodyPr>
          <a:lstStyle/>
          <a:p>
            <a:r>
              <a:rPr lang="en-GB" dirty="0" smtClean="0"/>
              <a:t>Multiple formats</a:t>
            </a:r>
          </a:p>
          <a:p>
            <a:r>
              <a:rPr lang="en-GB" dirty="0" smtClean="0"/>
              <a:t>PDF format</a:t>
            </a:r>
          </a:p>
          <a:p>
            <a:r>
              <a:rPr lang="en-GB" dirty="0" smtClean="0"/>
              <a:t>One text = one file?</a:t>
            </a:r>
          </a:p>
          <a:p>
            <a:r>
              <a:rPr lang="en-GB" dirty="0" smtClean="0"/>
              <a:t>Incomplete texts</a:t>
            </a:r>
          </a:p>
          <a:p>
            <a:r>
              <a:rPr lang="en-GB" dirty="0" smtClean="0"/>
              <a:t>Duplicated texts</a:t>
            </a:r>
            <a:endParaRPr lang="en-GB" dirty="0"/>
          </a:p>
        </p:txBody>
      </p:sp>
    </p:spTree>
    <p:extLst>
      <p:ext uri="{BB962C8B-B14F-4D97-AF65-F5344CB8AC3E}">
        <p14:creationId xmlns:p14="http://schemas.microsoft.com/office/powerpoint/2010/main" val="273717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Formats</a:t>
            </a:r>
            <a:endParaRPr lang="en-GB" dirty="0"/>
          </a:p>
        </p:txBody>
      </p:sp>
      <p:sp>
        <p:nvSpPr>
          <p:cNvPr id="3" name="Content Placeholder 2"/>
          <p:cNvSpPr>
            <a:spLocks noGrp="1"/>
          </p:cNvSpPr>
          <p:nvPr>
            <p:ph idx="1"/>
          </p:nvPr>
        </p:nvSpPr>
        <p:spPr>
          <a:xfrm>
            <a:off x="838200" y="1820863"/>
            <a:ext cx="7491153" cy="4351337"/>
          </a:xfrm>
        </p:spPr>
        <p:txBody>
          <a:bodyPr/>
          <a:lstStyle/>
          <a:p>
            <a:r>
              <a:rPr lang="en-GB" dirty="0" smtClean="0"/>
              <a:t>ASCII, ANSI (one byte per character)</a:t>
            </a:r>
          </a:p>
          <a:p>
            <a:r>
              <a:rPr lang="en-GB" dirty="0" smtClean="0"/>
              <a:t>legacy formats from 1960s to 1990s (DOS, Windows, Mac, IBM etc.)</a:t>
            </a:r>
          </a:p>
          <a:p>
            <a:r>
              <a:rPr lang="en-GB" dirty="0" smtClean="0"/>
              <a:t>UTF8 varied bytes per character</a:t>
            </a:r>
          </a:p>
          <a:p>
            <a:r>
              <a:rPr lang="en-GB" dirty="0" smtClean="0"/>
              <a:t>UTF16 allows for 65,000 characters, fixed 2-bytes per character</a:t>
            </a:r>
            <a:endParaRPr lang="en-GB" dirty="0"/>
          </a:p>
        </p:txBody>
      </p:sp>
    </p:spTree>
    <p:extLst>
      <p:ext uri="{BB962C8B-B14F-4D97-AF65-F5344CB8AC3E}">
        <p14:creationId xmlns:p14="http://schemas.microsoft.com/office/powerpoint/2010/main" val="210111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PDF</a:t>
            </a:r>
            <a:endParaRPr lang="en-GB" dirty="0"/>
          </a:p>
        </p:txBody>
      </p:sp>
      <p:sp>
        <p:nvSpPr>
          <p:cNvPr id="3" name="Content Placeholder 2"/>
          <p:cNvSpPr>
            <a:spLocks noGrp="1"/>
          </p:cNvSpPr>
          <p:nvPr>
            <p:ph idx="1"/>
          </p:nvPr>
        </p:nvSpPr>
        <p:spPr>
          <a:xfrm>
            <a:off x="414251" y="2759825"/>
            <a:ext cx="1597429" cy="2225497"/>
          </a:xfrm>
        </p:spPr>
        <p:txBody>
          <a:bodyPr/>
          <a:lstStyle/>
          <a:p>
            <a:r>
              <a:rPr lang="en-GB" dirty="0" smtClean="0"/>
              <a:t>save as?</a:t>
            </a:r>
            <a:endParaRPr lang="en-GB" dirty="0"/>
          </a:p>
        </p:txBody>
      </p:sp>
      <p:pic>
        <p:nvPicPr>
          <p:cNvPr id="4" name="Picture 3"/>
          <p:cNvPicPr>
            <a:picLocks noChangeAspect="1"/>
          </p:cNvPicPr>
          <p:nvPr/>
        </p:nvPicPr>
        <p:blipFill>
          <a:blip r:embed="rId2"/>
          <a:stretch>
            <a:fillRect/>
          </a:stretch>
        </p:blipFill>
        <p:spPr>
          <a:xfrm>
            <a:off x="2232434" y="834313"/>
            <a:ext cx="6371429" cy="5704762"/>
          </a:xfrm>
          <a:prstGeom prst="rect">
            <a:avLst/>
          </a:prstGeom>
        </p:spPr>
      </p:pic>
      <p:pic>
        <p:nvPicPr>
          <p:cNvPr id="5" name="Picture 4"/>
          <p:cNvPicPr>
            <a:picLocks noChangeAspect="1"/>
          </p:cNvPicPr>
          <p:nvPr/>
        </p:nvPicPr>
        <p:blipFill>
          <a:blip r:embed="rId3"/>
          <a:stretch>
            <a:fillRect/>
          </a:stretch>
        </p:blipFill>
        <p:spPr>
          <a:xfrm>
            <a:off x="8699925" y="834313"/>
            <a:ext cx="2190476" cy="5695238"/>
          </a:xfrm>
          <a:prstGeom prst="rect">
            <a:avLst/>
          </a:prstGeom>
        </p:spPr>
      </p:pic>
    </p:spTree>
    <p:extLst>
      <p:ext uri="{BB962C8B-B14F-4D97-AF65-F5344CB8AC3E}">
        <p14:creationId xmlns:p14="http://schemas.microsoft.com/office/powerpoint/2010/main" val="310940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converting PDF to plain text….</a:t>
            </a:r>
            <a:endParaRPr lang="en-GB" dirty="0"/>
          </a:p>
        </p:txBody>
      </p:sp>
      <p:sp>
        <p:nvSpPr>
          <p:cNvPr id="3" name="Content Placeholder 2"/>
          <p:cNvSpPr>
            <a:spLocks noGrp="1"/>
          </p:cNvSpPr>
          <p:nvPr>
            <p:ph idx="1"/>
          </p:nvPr>
        </p:nvSpPr>
        <p:spPr>
          <a:xfrm>
            <a:off x="838200" y="1533368"/>
            <a:ext cx="4124498" cy="4410231"/>
          </a:xfrm>
        </p:spPr>
        <p:txBody>
          <a:bodyPr>
            <a:normAutofit fontScale="92500" lnSpcReduction="20000"/>
          </a:bodyPr>
          <a:lstStyle/>
          <a:p>
            <a:r>
              <a:rPr lang="en-GB" dirty="0" smtClean="0"/>
              <a:t>Adobe Reader</a:t>
            </a:r>
          </a:p>
          <a:p>
            <a:endParaRPr lang="en-GB" dirty="0"/>
          </a:p>
          <a:p>
            <a:r>
              <a:rPr lang="en-GB" dirty="0" smtClean="0"/>
              <a:t>Save As…</a:t>
            </a:r>
          </a:p>
          <a:p>
            <a:endParaRPr lang="en-GB" dirty="0"/>
          </a:p>
          <a:p>
            <a:endParaRPr lang="en-GB" dirty="0" smtClean="0"/>
          </a:p>
          <a:p>
            <a:endParaRPr lang="en-GB" dirty="0"/>
          </a:p>
          <a:p>
            <a:endParaRPr lang="en-GB" dirty="0" smtClean="0"/>
          </a:p>
          <a:p>
            <a:endParaRPr lang="en-GB" dirty="0"/>
          </a:p>
          <a:p>
            <a:r>
              <a:rPr lang="en-GB" dirty="0" smtClean="0"/>
              <a:t>Export as Word .</a:t>
            </a:r>
            <a:r>
              <a:rPr lang="en-GB" dirty="0" err="1" smtClean="0"/>
              <a:t>docx</a:t>
            </a:r>
            <a:endParaRPr lang="en-GB" dirty="0"/>
          </a:p>
        </p:txBody>
      </p:sp>
      <p:pic>
        <p:nvPicPr>
          <p:cNvPr id="5" name="Picture 4"/>
          <p:cNvPicPr>
            <a:picLocks noChangeAspect="1"/>
          </p:cNvPicPr>
          <p:nvPr/>
        </p:nvPicPr>
        <p:blipFill>
          <a:blip r:embed="rId2"/>
          <a:stretch>
            <a:fillRect/>
          </a:stretch>
        </p:blipFill>
        <p:spPr>
          <a:xfrm>
            <a:off x="8812752" y="699914"/>
            <a:ext cx="2180952" cy="5695238"/>
          </a:xfrm>
          <a:prstGeom prst="rect">
            <a:avLst/>
          </a:prstGeom>
        </p:spPr>
      </p:pic>
      <p:pic>
        <p:nvPicPr>
          <p:cNvPr id="6" name="Picture 5"/>
          <p:cNvPicPr>
            <a:picLocks noChangeAspect="1"/>
          </p:cNvPicPr>
          <p:nvPr/>
        </p:nvPicPr>
        <p:blipFill>
          <a:blip r:embed="rId3"/>
          <a:stretch>
            <a:fillRect/>
          </a:stretch>
        </p:blipFill>
        <p:spPr>
          <a:xfrm>
            <a:off x="1683972" y="3098801"/>
            <a:ext cx="6742478" cy="448732"/>
          </a:xfrm>
          <a:prstGeom prst="rect">
            <a:avLst/>
          </a:prstGeom>
        </p:spPr>
      </p:pic>
    </p:spTree>
    <p:extLst>
      <p:ext uri="{BB962C8B-B14F-4D97-AF65-F5344CB8AC3E}">
        <p14:creationId xmlns:p14="http://schemas.microsoft.com/office/powerpoint/2010/main" val="408605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838200" y="1820863"/>
            <a:ext cx="973975" cy="4351337"/>
          </a:xfrm>
        </p:spPr>
        <p:txBody>
          <a:bodyPr/>
          <a:lstStyle/>
          <a:p>
            <a:endParaRPr lang="en-GB" dirty="0"/>
          </a:p>
        </p:txBody>
      </p:sp>
      <p:pic>
        <p:nvPicPr>
          <p:cNvPr id="4" name="Picture 3"/>
          <p:cNvPicPr>
            <a:picLocks noChangeAspect="1"/>
          </p:cNvPicPr>
          <p:nvPr/>
        </p:nvPicPr>
        <p:blipFill>
          <a:blip r:embed="rId2"/>
          <a:stretch>
            <a:fillRect/>
          </a:stretch>
        </p:blipFill>
        <p:spPr>
          <a:xfrm>
            <a:off x="1545652" y="191511"/>
            <a:ext cx="9733333" cy="6514286"/>
          </a:xfrm>
          <a:prstGeom prst="rect">
            <a:avLst/>
          </a:prstGeom>
        </p:spPr>
      </p:pic>
    </p:spTree>
    <p:extLst>
      <p:ext uri="{BB962C8B-B14F-4D97-AF65-F5344CB8AC3E}">
        <p14:creationId xmlns:p14="http://schemas.microsoft.com/office/powerpoint/2010/main" val="33381622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Adobe Acrobat</a:t>
            </a:r>
            <a:endParaRPr lang="en-GB" dirty="0"/>
          </a:p>
        </p:txBody>
      </p:sp>
      <p:sp>
        <p:nvSpPr>
          <p:cNvPr id="3" name="Content Placeholder 2"/>
          <p:cNvSpPr>
            <a:spLocks noGrp="1"/>
          </p:cNvSpPr>
          <p:nvPr>
            <p:ph idx="1"/>
          </p:nvPr>
        </p:nvSpPr>
        <p:spPr>
          <a:xfrm>
            <a:off x="838200" y="1820863"/>
            <a:ext cx="2287385" cy="4351337"/>
          </a:xfrm>
        </p:spPr>
        <p:txBody>
          <a:bodyPr/>
          <a:lstStyle/>
          <a:p>
            <a:r>
              <a:rPr lang="en-GB" dirty="0" smtClean="0"/>
              <a:t>OCR</a:t>
            </a:r>
          </a:p>
          <a:p>
            <a:endParaRPr lang="en-GB" dirty="0"/>
          </a:p>
          <a:p>
            <a:endParaRPr lang="en-GB" dirty="0" smtClean="0"/>
          </a:p>
          <a:p>
            <a:endParaRPr lang="en-GB" dirty="0"/>
          </a:p>
          <a:p>
            <a:r>
              <a:rPr lang="en-GB" dirty="0" smtClean="0"/>
              <a:t>Save as .doc</a:t>
            </a:r>
            <a:endParaRPr lang="en-GB" dirty="0"/>
          </a:p>
        </p:txBody>
      </p:sp>
      <p:pic>
        <p:nvPicPr>
          <p:cNvPr id="4" name="Picture 3"/>
          <p:cNvPicPr>
            <a:picLocks noChangeAspect="1"/>
          </p:cNvPicPr>
          <p:nvPr/>
        </p:nvPicPr>
        <p:blipFill>
          <a:blip r:embed="rId2"/>
          <a:stretch>
            <a:fillRect/>
          </a:stretch>
        </p:blipFill>
        <p:spPr>
          <a:xfrm>
            <a:off x="3296640" y="1953866"/>
            <a:ext cx="5752381" cy="1600000"/>
          </a:xfrm>
          <a:prstGeom prst="rect">
            <a:avLst/>
          </a:prstGeom>
        </p:spPr>
      </p:pic>
      <p:pic>
        <p:nvPicPr>
          <p:cNvPr id="5" name="Picture 4"/>
          <p:cNvPicPr>
            <a:picLocks noChangeAspect="1"/>
          </p:cNvPicPr>
          <p:nvPr/>
        </p:nvPicPr>
        <p:blipFill>
          <a:blip r:embed="rId3"/>
          <a:stretch>
            <a:fillRect/>
          </a:stretch>
        </p:blipFill>
        <p:spPr>
          <a:xfrm>
            <a:off x="4481638" y="827212"/>
            <a:ext cx="6171429" cy="5685714"/>
          </a:xfrm>
          <a:prstGeom prst="rect">
            <a:avLst/>
          </a:prstGeom>
        </p:spPr>
      </p:pic>
    </p:spTree>
    <p:extLst>
      <p:ext uri="{BB962C8B-B14F-4D97-AF65-F5344CB8AC3E}">
        <p14:creationId xmlns:p14="http://schemas.microsoft.com/office/powerpoint/2010/main" val="2738294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Corpus Tools</a:t>
            </a:r>
            <a:endParaRPr lang="en-GB" dirty="0"/>
          </a:p>
        </p:txBody>
      </p:sp>
      <p:sp>
        <p:nvSpPr>
          <p:cNvPr id="3" name="Content Placeholder 2"/>
          <p:cNvSpPr>
            <a:spLocks noGrp="1"/>
          </p:cNvSpPr>
          <p:nvPr>
            <p:ph idx="1"/>
          </p:nvPr>
        </p:nvSpPr>
        <p:spPr>
          <a:xfrm>
            <a:off x="838200" y="1820863"/>
            <a:ext cx="8937567" cy="2892453"/>
          </a:xfrm>
        </p:spPr>
        <p:txBody>
          <a:bodyPr/>
          <a:lstStyle/>
          <a:p>
            <a:r>
              <a:rPr lang="en-GB" dirty="0" smtClean="0"/>
              <a:t>process larger amounts of text</a:t>
            </a:r>
          </a:p>
          <a:p>
            <a:r>
              <a:rPr lang="en-GB" dirty="0" smtClean="0"/>
              <a:t>transform the text in varied ways</a:t>
            </a:r>
          </a:p>
          <a:p>
            <a:r>
              <a:rPr lang="en-GB" dirty="0" smtClean="0"/>
              <a:t>seeking patterns</a:t>
            </a:r>
            <a:endParaRPr lang="en-GB" dirty="0"/>
          </a:p>
        </p:txBody>
      </p:sp>
    </p:spTree>
    <p:extLst>
      <p:ext uri="{BB962C8B-B14F-4D97-AF65-F5344CB8AC3E}">
        <p14:creationId xmlns:p14="http://schemas.microsoft.com/office/powerpoint/2010/main" val="417071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073" y="282951"/>
            <a:ext cx="3634047" cy="1325562"/>
          </a:xfrm>
        </p:spPr>
        <p:txBody>
          <a:bodyPr>
            <a:normAutofit fontScale="90000"/>
          </a:bodyPr>
          <a:lstStyle/>
          <a:p>
            <a:r>
              <a:rPr lang="en-GB" dirty="0" smtClean="0"/>
              <a:t>Which Corpus Tools?</a:t>
            </a:r>
            <a:endParaRPr lang="en-GB" dirty="0"/>
          </a:p>
        </p:txBody>
      </p:sp>
      <p:sp>
        <p:nvSpPr>
          <p:cNvPr id="3" name="Content Placeholder 2"/>
          <p:cNvSpPr>
            <a:spLocks noGrp="1"/>
          </p:cNvSpPr>
          <p:nvPr>
            <p:ph idx="1"/>
          </p:nvPr>
        </p:nvSpPr>
        <p:spPr>
          <a:xfrm>
            <a:off x="838200" y="1820863"/>
            <a:ext cx="3767051" cy="4351337"/>
          </a:xfrm>
        </p:spPr>
        <p:txBody>
          <a:bodyPr/>
          <a:lstStyle/>
          <a:p>
            <a:r>
              <a:rPr lang="en-GB" dirty="0" smtClean="0"/>
              <a:t>online corpus tools</a:t>
            </a:r>
          </a:p>
          <a:p>
            <a:r>
              <a:rPr lang="en-GB" dirty="0" smtClean="0"/>
              <a:t>stand-alone</a:t>
            </a:r>
          </a:p>
          <a:p>
            <a:r>
              <a:rPr lang="en-GB" dirty="0" smtClean="0"/>
              <a:t>grammar patterns</a:t>
            </a:r>
            <a:endParaRPr lang="en-GB" dirty="0"/>
          </a:p>
        </p:txBody>
      </p:sp>
      <p:pic>
        <p:nvPicPr>
          <p:cNvPr id="4" name="Picture 3"/>
          <p:cNvPicPr>
            <a:picLocks noChangeAspect="1"/>
          </p:cNvPicPr>
          <p:nvPr/>
        </p:nvPicPr>
        <p:blipFill>
          <a:blip r:embed="rId2"/>
          <a:stretch>
            <a:fillRect/>
          </a:stretch>
        </p:blipFill>
        <p:spPr>
          <a:xfrm>
            <a:off x="4496141" y="945732"/>
            <a:ext cx="6722836" cy="4780328"/>
          </a:xfrm>
          <a:prstGeom prst="rect">
            <a:avLst/>
          </a:prstGeom>
        </p:spPr>
      </p:pic>
      <p:pic>
        <p:nvPicPr>
          <p:cNvPr id="5" name="Picture 4"/>
          <p:cNvPicPr>
            <a:picLocks noChangeAspect="1"/>
          </p:cNvPicPr>
          <p:nvPr/>
        </p:nvPicPr>
        <p:blipFill>
          <a:blip r:embed="rId3"/>
          <a:stretch>
            <a:fillRect/>
          </a:stretch>
        </p:blipFill>
        <p:spPr>
          <a:xfrm>
            <a:off x="4605251" y="1592086"/>
            <a:ext cx="7064731" cy="4718171"/>
          </a:xfrm>
          <a:prstGeom prst="rect">
            <a:avLst/>
          </a:prstGeom>
        </p:spPr>
      </p:pic>
      <p:pic>
        <p:nvPicPr>
          <p:cNvPr id="7" name="Picture 6"/>
          <p:cNvPicPr>
            <a:picLocks noChangeAspect="1"/>
          </p:cNvPicPr>
          <p:nvPr/>
        </p:nvPicPr>
        <p:blipFill>
          <a:blip r:embed="rId4"/>
          <a:stretch>
            <a:fillRect/>
          </a:stretch>
        </p:blipFill>
        <p:spPr>
          <a:xfrm>
            <a:off x="6175312" y="366078"/>
            <a:ext cx="6796318" cy="6349531"/>
          </a:xfrm>
          <a:prstGeom prst="rect">
            <a:avLst/>
          </a:prstGeom>
        </p:spPr>
      </p:pic>
      <p:pic>
        <p:nvPicPr>
          <p:cNvPr id="8" name="Picture 7"/>
          <p:cNvPicPr>
            <a:picLocks noChangeAspect="1"/>
          </p:cNvPicPr>
          <p:nvPr/>
        </p:nvPicPr>
        <p:blipFill>
          <a:blip r:embed="rId5"/>
          <a:stretch>
            <a:fillRect/>
          </a:stretch>
        </p:blipFill>
        <p:spPr>
          <a:xfrm>
            <a:off x="4811657" y="584825"/>
            <a:ext cx="6689027" cy="6273175"/>
          </a:xfrm>
          <a:prstGeom prst="rect">
            <a:avLst/>
          </a:prstGeom>
        </p:spPr>
      </p:pic>
    </p:spTree>
    <p:extLst>
      <p:ext uri="{BB962C8B-B14F-4D97-AF65-F5344CB8AC3E}">
        <p14:creationId xmlns:p14="http://schemas.microsoft.com/office/powerpoint/2010/main" val="35091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childTnLst>
                          </p:cTn>
                        </p:par>
                        <p:par>
                          <p:cTn id="27" fill="hold">
                            <p:stCondLst>
                              <p:cond delay="500"/>
                            </p:stCondLst>
                            <p:childTnLst>
                              <p:par>
                                <p:cTn id="28" presetID="1" presetClass="entr" presetSubtype="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nodeType="clickEffect">
                                  <p:stCondLst>
                                    <p:cond delay="0"/>
                                  </p:stCondLst>
                                  <p:childTnLst>
                                    <p:set>
                                      <p:cBhvr>
                                        <p:cTn id="33" dur="1" fill="hold">
                                          <p:stCondLst>
                                            <p:cond delay="0"/>
                                          </p:stCondLst>
                                        </p:cTn>
                                        <p:tgtEl>
                                          <p:spTgt spid="5"/>
                                        </p:tgtEl>
                                        <p:attrNameLst>
                                          <p:attrName>style.visibility</p:attrName>
                                        </p:attrNameLst>
                                      </p:cBhvr>
                                      <p:to>
                                        <p:strVal val="hidden"/>
                                      </p:to>
                                    </p:set>
                                  </p:childTnLst>
                                </p:cTn>
                              </p:par>
                            </p:childTnLst>
                          </p:cTn>
                        </p:par>
                        <p:par>
                          <p:cTn id="34" fill="hold">
                            <p:stCondLst>
                              <p:cond delay="0"/>
                            </p:stCondLst>
                            <p:childTnLst>
                              <p:par>
                                <p:cTn id="35" presetID="1" presetClass="entr" presetSubtype="0" fill="hold" nodeType="after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a:t>
            </a:r>
            <a:endParaRPr lang="en-GB" dirty="0"/>
          </a:p>
        </p:txBody>
      </p:sp>
      <p:sp>
        <p:nvSpPr>
          <p:cNvPr id="3" name="Content Placeholder 2"/>
          <p:cNvSpPr>
            <a:spLocks noGrp="1"/>
          </p:cNvSpPr>
          <p:nvPr>
            <p:ph idx="1"/>
          </p:nvPr>
        </p:nvSpPr>
        <p:spPr/>
        <p:txBody>
          <a:bodyPr/>
          <a:lstStyle/>
          <a:p>
            <a:r>
              <a:rPr lang="en-GB" dirty="0" smtClean="0"/>
              <a:t>simple word lists</a:t>
            </a:r>
          </a:p>
          <a:p>
            <a:r>
              <a:rPr lang="en-GB" dirty="0" smtClean="0"/>
              <a:t>concordances</a:t>
            </a:r>
          </a:p>
          <a:p>
            <a:r>
              <a:rPr lang="en-GB" dirty="0" smtClean="0"/>
              <a:t>collocation patterns</a:t>
            </a:r>
          </a:p>
          <a:p>
            <a:r>
              <a:rPr lang="en-GB" dirty="0" smtClean="0"/>
              <a:t>dispersion plots</a:t>
            </a:r>
          </a:p>
          <a:p>
            <a:endParaRPr lang="en-GB" dirty="0"/>
          </a:p>
        </p:txBody>
      </p:sp>
    </p:spTree>
    <p:extLst>
      <p:ext uri="{BB962C8B-B14F-4D97-AF65-F5344CB8AC3E}">
        <p14:creationId xmlns:p14="http://schemas.microsoft.com/office/powerpoint/2010/main" val="319499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 a basic level…</a:t>
            </a:r>
            <a:endParaRPr lang="en-GB" dirty="0"/>
          </a:p>
        </p:txBody>
      </p:sp>
      <p:sp>
        <p:nvSpPr>
          <p:cNvPr id="3" name="Content Placeholder 2"/>
          <p:cNvSpPr>
            <a:spLocks noGrp="1"/>
          </p:cNvSpPr>
          <p:nvPr>
            <p:ph idx="1"/>
          </p:nvPr>
        </p:nvSpPr>
        <p:spPr>
          <a:xfrm>
            <a:off x="838200" y="1820863"/>
            <a:ext cx="7690658" cy="4351337"/>
          </a:xfrm>
        </p:spPr>
        <p:txBody>
          <a:bodyPr/>
          <a:lstStyle/>
          <a:p>
            <a:r>
              <a:rPr lang="en-GB" dirty="0" smtClean="0"/>
              <a:t>let you see the overall vocabulary</a:t>
            </a:r>
          </a:p>
          <a:p>
            <a:r>
              <a:rPr lang="en-GB" dirty="0" smtClean="0"/>
              <a:t>multiple examples of words &amp; phrases</a:t>
            </a:r>
          </a:p>
          <a:p>
            <a:r>
              <a:rPr lang="en-GB" dirty="0" smtClean="0"/>
              <a:t>can be broken down by </a:t>
            </a:r>
          </a:p>
          <a:p>
            <a:pPr lvl="1"/>
            <a:r>
              <a:rPr lang="en-GB" dirty="0" smtClean="0"/>
              <a:t>number of texts </a:t>
            </a:r>
          </a:p>
          <a:p>
            <a:pPr lvl="1"/>
            <a:r>
              <a:rPr lang="en-GB" dirty="0" smtClean="0"/>
              <a:t>location in text</a:t>
            </a:r>
          </a:p>
          <a:p>
            <a:pPr lvl="1"/>
            <a:r>
              <a:rPr lang="en-GB" dirty="0" smtClean="0"/>
              <a:t>context words</a:t>
            </a:r>
          </a:p>
          <a:p>
            <a:endParaRPr lang="en-GB" dirty="0"/>
          </a:p>
        </p:txBody>
      </p:sp>
    </p:spTree>
    <p:extLst>
      <p:ext uri="{BB962C8B-B14F-4D97-AF65-F5344CB8AC3E}">
        <p14:creationId xmlns:p14="http://schemas.microsoft.com/office/powerpoint/2010/main" val="558111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838200" y="1820863"/>
            <a:ext cx="1040476" cy="4351337"/>
          </a:xfrm>
        </p:spPr>
        <p:txBody>
          <a:bodyPr/>
          <a:lstStyle/>
          <a:p>
            <a:endParaRPr lang="en-GB" dirty="0"/>
          </a:p>
        </p:txBody>
      </p:sp>
      <p:pic>
        <p:nvPicPr>
          <p:cNvPr id="4" name="Picture 3"/>
          <p:cNvPicPr>
            <a:picLocks noChangeAspect="1"/>
          </p:cNvPicPr>
          <p:nvPr/>
        </p:nvPicPr>
        <p:blipFill>
          <a:blip r:embed="rId2"/>
          <a:stretch>
            <a:fillRect/>
          </a:stretch>
        </p:blipFill>
        <p:spPr>
          <a:xfrm>
            <a:off x="2527025" y="4291560"/>
            <a:ext cx="9000000" cy="2466667"/>
          </a:xfrm>
          <a:prstGeom prst="rect">
            <a:avLst/>
          </a:prstGeom>
        </p:spPr>
      </p:pic>
      <p:pic>
        <p:nvPicPr>
          <p:cNvPr id="5" name="Picture 4"/>
          <p:cNvPicPr>
            <a:picLocks noChangeAspect="1"/>
          </p:cNvPicPr>
          <p:nvPr/>
        </p:nvPicPr>
        <p:blipFill>
          <a:blip r:embed="rId3"/>
          <a:stretch>
            <a:fillRect/>
          </a:stretch>
        </p:blipFill>
        <p:spPr>
          <a:xfrm>
            <a:off x="1130177" y="164307"/>
            <a:ext cx="10772241" cy="4016922"/>
          </a:xfrm>
          <a:prstGeom prst="rect">
            <a:avLst/>
          </a:prstGeom>
        </p:spPr>
      </p:pic>
    </p:spTree>
    <p:extLst>
      <p:ext uri="{BB962C8B-B14F-4D97-AF65-F5344CB8AC3E}">
        <p14:creationId xmlns:p14="http://schemas.microsoft.com/office/powerpoint/2010/main" val="15851830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dealing with large amounts of data</a:t>
            </a:r>
            <a:endParaRPr lang="en-GB" dirty="0"/>
          </a:p>
        </p:txBody>
      </p:sp>
      <p:sp>
        <p:nvSpPr>
          <p:cNvPr id="3" name="Content Placeholder 2"/>
          <p:cNvSpPr>
            <a:spLocks noGrp="1"/>
          </p:cNvSpPr>
          <p:nvPr>
            <p:ph idx="1"/>
          </p:nvPr>
        </p:nvSpPr>
        <p:spPr>
          <a:xfrm>
            <a:off x="838200" y="1820863"/>
            <a:ext cx="3983182" cy="4351337"/>
          </a:xfrm>
        </p:spPr>
        <p:txBody>
          <a:bodyPr/>
          <a:lstStyle/>
          <a:p>
            <a:r>
              <a:rPr lang="en-GB" dirty="0" smtClean="0"/>
              <a:t>sorting</a:t>
            </a:r>
          </a:p>
          <a:p>
            <a:r>
              <a:rPr lang="en-GB" dirty="0" smtClean="0"/>
              <a:t>filtering out</a:t>
            </a:r>
            <a:endParaRPr lang="en-GB" dirty="0"/>
          </a:p>
        </p:txBody>
      </p:sp>
      <p:pic>
        <p:nvPicPr>
          <p:cNvPr id="2050" name="Picture 2" descr="http://gravblog.wpengine.com/wp-content/uploads/2014/06/large-data-transf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1295" y="1820863"/>
            <a:ext cx="3810102" cy="3175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47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corpus-based or corpus-driven</a:t>
            </a:r>
            <a:endParaRPr lang="en-GB" dirty="0"/>
          </a:p>
        </p:txBody>
      </p:sp>
      <p:sp>
        <p:nvSpPr>
          <p:cNvPr id="3" name="Content Placeholder 2"/>
          <p:cNvSpPr>
            <a:spLocks noGrp="1"/>
          </p:cNvSpPr>
          <p:nvPr>
            <p:ph idx="1"/>
          </p:nvPr>
        </p:nvSpPr>
        <p:spPr>
          <a:xfrm>
            <a:off x="838200" y="1820863"/>
            <a:ext cx="5537662" cy="4351337"/>
          </a:xfrm>
        </p:spPr>
        <p:txBody>
          <a:bodyPr>
            <a:normAutofit lnSpcReduction="10000"/>
          </a:bodyPr>
          <a:lstStyle/>
          <a:p>
            <a:r>
              <a:rPr lang="en-GB" dirty="0" smtClean="0"/>
              <a:t>corpus-based: uses a corpus to try to find examples of something where the underlying research categories already exist</a:t>
            </a:r>
          </a:p>
          <a:p>
            <a:r>
              <a:rPr lang="en-GB" dirty="0" smtClean="0"/>
              <a:t>looking through a large text corpus for references to </a:t>
            </a:r>
            <a:r>
              <a:rPr lang="en-GB" i="1" dirty="0" smtClean="0"/>
              <a:t>austerity</a:t>
            </a:r>
            <a:r>
              <a:rPr lang="en-GB" dirty="0" smtClean="0"/>
              <a:t> and seeking collocates</a:t>
            </a:r>
            <a:endParaRPr lang="en-GB" dirty="0"/>
          </a:p>
        </p:txBody>
      </p:sp>
      <p:pic>
        <p:nvPicPr>
          <p:cNvPr id="3074" name="Picture 2" descr="http://www.madisonpubliclibrary.org/sites/default/files/general/events-and-classes/iStock_000002193842X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5675" y="2303635"/>
            <a:ext cx="4048125" cy="2686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64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corpus-based or corpus-driven</a:t>
            </a:r>
            <a:endParaRPr lang="en-GB" dirty="0"/>
          </a:p>
        </p:txBody>
      </p:sp>
      <p:sp>
        <p:nvSpPr>
          <p:cNvPr id="3" name="Content Placeholder 2"/>
          <p:cNvSpPr>
            <a:spLocks noGrp="1"/>
          </p:cNvSpPr>
          <p:nvPr>
            <p:ph idx="1"/>
          </p:nvPr>
        </p:nvSpPr>
        <p:spPr>
          <a:xfrm>
            <a:off x="838200" y="1820863"/>
            <a:ext cx="5537662" cy="4351337"/>
          </a:xfrm>
        </p:spPr>
        <p:txBody>
          <a:bodyPr>
            <a:normAutofit/>
          </a:bodyPr>
          <a:lstStyle/>
          <a:p>
            <a:r>
              <a:rPr lang="en-GB" dirty="0" smtClean="0"/>
              <a:t>corpus-driven: explores a corpus trying to find out what is identified as typical or outstanding</a:t>
            </a:r>
          </a:p>
          <a:p>
            <a:r>
              <a:rPr lang="en-GB" dirty="0" smtClean="0"/>
              <a:t>looking through a large text corpus concerning austerity, seeking typical key words </a:t>
            </a:r>
            <a:endParaRPr lang="en-GB" dirty="0"/>
          </a:p>
        </p:txBody>
      </p:sp>
      <p:pic>
        <p:nvPicPr>
          <p:cNvPr id="4098" name="Picture 2" descr="http://iconizer.net/files/Plastic_XP/orig/filter_da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298" y="2091531"/>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74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a:t>
            </a:r>
            <a:r>
              <a:rPr lang="en-GB" dirty="0" smtClean="0"/>
              <a:t>ssues</a:t>
            </a:r>
            <a:endParaRPr lang="en-GB" dirty="0"/>
          </a:p>
        </p:txBody>
      </p:sp>
      <p:sp>
        <p:nvSpPr>
          <p:cNvPr id="3" name="Content Placeholder 2"/>
          <p:cNvSpPr>
            <a:spLocks noGrp="1"/>
          </p:cNvSpPr>
          <p:nvPr>
            <p:ph idx="1"/>
          </p:nvPr>
        </p:nvSpPr>
        <p:spPr>
          <a:xfrm>
            <a:off x="838200" y="1812550"/>
            <a:ext cx="5803669" cy="2377065"/>
          </a:xfrm>
        </p:spPr>
        <p:txBody>
          <a:bodyPr>
            <a:normAutofit/>
          </a:bodyPr>
          <a:lstStyle/>
          <a:p>
            <a:r>
              <a:rPr lang="en-GB" dirty="0" smtClean="0"/>
              <a:t>What is the unit of text we are working with?</a:t>
            </a:r>
          </a:p>
          <a:p>
            <a:r>
              <a:rPr lang="en-GB" dirty="0" smtClean="0"/>
              <a:t>Can you see the text patterns?</a:t>
            </a:r>
          </a:p>
        </p:txBody>
      </p:sp>
      <p:pic>
        <p:nvPicPr>
          <p:cNvPr id="4" name="Picture 3"/>
          <p:cNvPicPr>
            <a:picLocks noChangeAspect="1"/>
          </p:cNvPicPr>
          <p:nvPr/>
        </p:nvPicPr>
        <p:blipFill>
          <a:blip r:embed="rId2"/>
          <a:stretch>
            <a:fillRect/>
          </a:stretch>
        </p:blipFill>
        <p:spPr>
          <a:xfrm>
            <a:off x="6013219" y="420137"/>
            <a:ext cx="1257300" cy="1257300"/>
          </a:xfrm>
          <a:prstGeom prst="rect">
            <a:avLst/>
          </a:prstGeom>
        </p:spPr>
      </p:pic>
      <p:pic>
        <p:nvPicPr>
          <p:cNvPr id="5" name="Picture 4"/>
          <p:cNvPicPr>
            <a:picLocks noChangeAspect="1"/>
          </p:cNvPicPr>
          <p:nvPr/>
        </p:nvPicPr>
        <p:blipFill>
          <a:blip r:embed="rId3"/>
          <a:stretch>
            <a:fillRect/>
          </a:stretch>
        </p:blipFill>
        <p:spPr>
          <a:xfrm>
            <a:off x="7782875" y="2801385"/>
            <a:ext cx="3304313" cy="3304313"/>
          </a:xfrm>
          <a:prstGeom prst="rect">
            <a:avLst/>
          </a:prstGeom>
        </p:spPr>
      </p:pic>
      <p:pic>
        <p:nvPicPr>
          <p:cNvPr id="6" name="Picture 5"/>
          <p:cNvPicPr>
            <a:picLocks noChangeAspect="1"/>
          </p:cNvPicPr>
          <p:nvPr/>
        </p:nvPicPr>
        <p:blipFill>
          <a:blip r:embed="rId4"/>
          <a:stretch>
            <a:fillRect/>
          </a:stretch>
        </p:blipFill>
        <p:spPr>
          <a:xfrm>
            <a:off x="8172970" y="420137"/>
            <a:ext cx="2524125" cy="1809750"/>
          </a:xfrm>
          <a:prstGeom prst="rect">
            <a:avLst/>
          </a:prstGeom>
        </p:spPr>
      </p:pic>
    </p:spTree>
    <p:extLst>
      <p:ext uri="{BB962C8B-B14F-4D97-AF65-F5344CB8AC3E}">
        <p14:creationId xmlns:p14="http://schemas.microsoft.com/office/powerpoint/2010/main" val="224779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GB" altLang="en-US" dirty="0"/>
              <a:t>Levels of Context</a:t>
            </a:r>
          </a:p>
        </p:txBody>
      </p:sp>
      <p:pic>
        <p:nvPicPr>
          <p:cNvPr id="87043"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5503026" y="360903"/>
            <a:ext cx="5091460" cy="61559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Content Placeholder 2"/>
          <p:cNvSpPr txBox="1">
            <a:spLocks/>
          </p:cNvSpPr>
          <p:nvPr/>
        </p:nvSpPr>
        <p:spPr>
          <a:xfrm>
            <a:off x="838201" y="1812550"/>
            <a:ext cx="3434542" cy="384010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t>What is the unit of text we are working with?</a:t>
            </a:r>
          </a:p>
          <a:p>
            <a:r>
              <a:rPr lang="en-GB" dirty="0" smtClean="0"/>
              <a:t>single words</a:t>
            </a:r>
          </a:p>
          <a:p>
            <a:r>
              <a:rPr lang="en-GB" dirty="0" smtClean="0"/>
              <a:t>n-grams</a:t>
            </a:r>
          </a:p>
          <a:p>
            <a:r>
              <a:rPr lang="en-GB" dirty="0" smtClean="0"/>
              <a:t>paragraphs</a:t>
            </a:r>
          </a:p>
          <a:p>
            <a:r>
              <a:rPr lang="en-GB" dirty="0" smtClean="0"/>
              <a:t>whole texts</a:t>
            </a:r>
          </a:p>
          <a:p>
            <a:r>
              <a:rPr lang="en-GB" dirty="0" smtClean="0"/>
              <a:t>genres</a:t>
            </a:r>
          </a:p>
          <a:p>
            <a:endParaRPr lang="en-GB" dirty="0" smtClean="0"/>
          </a:p>
        </p:txBody>
      </p:sp>
    </p:spTree>
    <p:extLst>
      <p:ext uri="{BB962C8B-B14F-4D97-AF65-F5344CB8AC3E}">
        <p14:creationId xmlns:p14="http://schemas.microsoft.com/office/powerpoint/2010/main" val="206977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0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Corpus Linguistics</a:t>
            </a:r>
            <a:endParaRPr lang="en-GB" dirty="0"/>
          </a:p>
        </p:txBody>
      </p:sp>
      <p:sp>
        <p:nvSpPr>
          <p:cNvPr id="3" name="Content Placeholder 2"/>
          <p:cNvSpPr>
            <a:spLocks noGrp="1"/>
          </p:cNvSpPr>
          <p:nvPr>
            <p:ph idx="1"/>
          </p:nvPr>
        </p:nvSpPr>
        <p:spPr>
          <a:xfrm>
            <a:off x="838200" y="1820863"/>
            <a:ext cx="6335684" cy="1313035"/>
          </a:xfrm>
        </p:spPr>
        <p:txBody>
          <a:bodyPr/>
          <a:lstStyle/>
          <a:p>
            <a:r>
              <a:rPr lang="en-GB" dirty="0" smtClean="0"/>
              <a:t>can operate at any of these levels</a:t>
            </a:r>
          </a:p>
          <a:p>
            <a:r>
              <a:rPr lang="en-GB" dirty="0" smtClean="0"/>
              <a:t>and can use comparison </a:t>
            </a:r>
            <a:endParaRPr lang="en-GB" dirty="0"/>
          </a:p>
        </p:txBody>
      </p:sp>
    </p:spTree>
    <p:extLst>
      <p:ext uri="{BB962C8B-B14F-4D97-AF65-F5344CB8AC3E}">
        <p14:creationId xmlns:p14="http://schemas.microsoft.com/office/powerpoint/2010/main" val="165979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6684818" cy="1325562"/>
          </a:xfrm>
        </p:spPr>
        <p:txBody>
          <a:bodyPr/>
          <a:lstStyle/>
          <a:p>
            <a:r>
              <a:rPr lang="en-GB" dirty="0" smtClean="0"/>
              <a:t>Choice of reference corpus</a:t>
            </a:r>
            <a:endParaRPr lang="en-GB" dirty="0"/>
          </a:p>
        </p:txBody>
      </p:sp>
      <p:pic>
        <p:nvPicPr>
          <p:cNvPr id="1026" name="Picture 2" descr="https://www.hotpinkwebsites.com.au/wp-content/uploads/compare-apples-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5675" y="2477380"/>
            <a:ext cx="4048125" cy="26860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farm5.static.flickr.com/4048/4458227665_7465944bd3_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6612" y="324514"/>
            <a:ext cx="4286250" cy="625792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1433021" y="2860264"/>
            <a:ext cx="3537990" cy="2074949"/>
          </a:xfrm>
        </p:spPr>
        <p:txBody>
          <a:bodyPr/>
          <a:lstStyle/>
          <a:p>
            <a:endParaRPr lang="en-GB" dirty="0"/>
          </a:p>
        </p:txBody>
      </p:sp>
    </p:spTree>
    <p:extLst>
      <p:ext uri="{BB962C8B-B14F-4D97-AF65-F5344CB8AC3E}">
        <p14:creationId xmlns:p14="http://schemas.microsoft.com/office/powerpoint/2010/main" val="251352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026"/>
                                        </p:tgtEl>
                                      </p:cBhvr>
                                    </p:animEffect>
                                    <p:set>
                                      <p:cBhvr>
                                        <p:cTn id="13" dur="1" fill="hold">
                                          <p:stCondLst>
                                            <p:cond delay="499"/>
                                          </p:stCondLst>
                                        </p:cTn>
                                        <p:tgtEl>
                                          <p:spTgt spid="1026"/>
                                        </p:tgtEl>
                                        <p:attrNameLst>
                                          <p:attrName>style.visibility</p:attrName>
                                        </p:attrNameLst>
                                      </p:cBhvr>
                                      <p:to>
                                        <p:strVal val="hidden"/>
                                      </p:to>
                                    </p:se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274638"/>
            <a:ext cx="2013064" cy="1325562"/>
          </a:xfrm>
        </p:spPr>
        <p:txBody>
          <a:bodyPr>
            <a:normAutofit fontScale="90000"/>
          </a:bodyPr>
          <a:lstStyle/>
          <a:p>
            <a:r>
              <a:rPr lang="en-GB" dirty="0" smtClean="0"/>
              <a:t>Finding patterns</a:t>
            </a:r>
            <a:endParaRPr lang="en-GB" dirty="0"/>
          </a:p>
        </p:txBody>
      </p:sp>
      <p:sp>
        <p:nvSpPr>
          <p:cNvPr id="3" name="Content Placeholder 2"/>
          <p:cNvSpPr>
            <a:spLocks noGrp="1"/>
          </p:cNvSpPr>
          <p:nvPr>
            <p:ph idx="1"/>
          </p:nvPr>
        </p:nvSpPr>
        <p:spPr>
          <a:xfrm>
            <a:off x="838200" y="1820863"/>
            <a:ext cx="1372985" cy="4351337"/>
          </a:xfrm>
        </p:spPr>
        <p:txBody>
          <a:bodyPr/>
          <a:lstStyle/>
          <a:p>
            <a:endParaRPr lang="en-GB" dirty="0"/>
          </a:p>
        </p:txBody>
      </p:sp>
      <p:pic>
        <p:nvPicPr>
          <p:cNvPr id="4" name="Picture 3"/>
          <p:cNvPicPr>
            <a:picLocks noChangeAspect="1"/>
          </p:cNvPicPr>
          <p:nvPr/>
        </p:nvPicPr>
        <p:blipFill>
          <a:blip r:embed="rId2"/>
          <a:stretch>
            <a:fillRect/>
          </a:stretch>
        </p:blipFill>
        <p:spPr>
          <a:xfrm>
            <a:off x="2967517" y="183574"/>
            <a:ext cx="9066667" cy="6847619"/>
          </a:xfrm>
          <a:prstGeom prst="rect">
            <a:avLst/>
          </a:prstGeom>
        </p:spPr>
      </p:pic>
    </p:spTree>
    <p:extLst>
      <p:ext uri="{BB962C8B-B14F-4D97-AF65-F5344CB8AC3E}">
        <p14:creationId xmlns:p14="http://schemas.microsoft.com/office/powerpoint/2010/main" val="223976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838200" y="1820863"/>
            <a:ext cx="1572491" cy="4351337"/>
          </a:xfrm>
        </p:spPr>
        <p:txBody>
          <a:bodyPr/>
          <a:lstStyle/>
          <a:p>
            <a:endParaRPr lang="en-GB" dirty="0"/>
          </a:p>
        </p:txBody>
      </p:sp>
      <p:pic>
        <p:nvPicPr>
          <p:cNvPr id="4" name="Picture 3"/>
          <p:cNvPicPr>
            <a:picLocks noChangeAspect="1"/>
          </p:cNvPicPr>
          <p:nvPr/>
        </p:nvPicPr>
        <p:blipFill>
          <a:blip r:embed="rId2"/>
          <a:stretch>
            <a:fillRect/>
          </a:stretch>
        </p:blipFill>
        <p:spPr>
          <a:xfrm>
            <a:off x="3463275" y="512045"/>
            <a:ext cx="6695238" cy="6066667"/>
          </a:xfrm>
          <a:prstGeom prst="rect">
            <a:avLst/>
          </a:prstGeom>
        </p:spPr>
      </p:pic>
    </p:spTree>
    <p:extLst>
      <p:ext uri="{BB962C8B-B14F-4D97-AF65-F5344CB8AC3E}">
        <p14:creationId xmlns:p14="http://schemas.microsoft.com/office/powerpoint/2010/main" val="8380291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idx="1"/>
          </p:nvPr>
        </p:nvSpPr>
        <p:spPr>
          <a:xfrm>
            <a:off x="838200" y="1820864"/>
            <a:ext cx="6285807" cy="2950642"/>
          </a:xfrm>
        </p:spPr>
        <p:txBody>
          <a:bodyPr/>
          <a:lstStyle/>
          <a:p>
            <a:r>
              <a:rPr lang="en-GB" dirty="0" smtClean="0"/>
              <a:t>Corpus Linguistics tools: </a:t>
            </a:r>
          </a:p>
          <a:p>
            <a:pPr lvl="1"/>
            <a:r>
              <a:rPr lang="en-GB" dirty="0" smtClean="0"/>
              <a:t>relevant to the Social Scientist</a:t>
            </a:r>
          </a:p>
          <a:p>
            <a:pPr lvl="1"/>
            <a:r>
              <a:rPr lang="en-GB" dirty="0" smtClean="0"/>
              <a:t>traditional tools to be retained</a:t>
            </a:r>
          </a:p>
          <a:p>
            <a:pPr lvl="1"/>
            <a:r>
              <a:rPr lang="en-GB" dirty="0" smtClean="0"/>
              <a:t>limitations</a:t>
            </a:r>
          </a:p>
          <a:p>
            <a:pPr lvl="1"/>
            <a:r>
              <a:rPr lang="en-GB" dirty="0" smtClean="0"/>
              <a:t>do not give answers but pointers</a:t>
            </a:r>
            <a:endParaRPr lang="en-GB" dirty="0"/>
          </a:p>
        </p:txBody>
      </p:sp>
      <p:pic>
        <p:nvPicPr>
          <p:cNvPr id="1026" name="Picture 2" descr="http://www.creattor.com/files/76/4493/hand-pointers-screenshots-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5707" y="1130530"/>
            <a:ext cx="4808591" cy="3526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717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3" name="Content Placeholder 2"/>
          <p:cNvSpPr>
            <a:spLocks noGrp="1"/>
          </p:cNvSpPr>
          <p:nvPr>
            <p:ph idx="1"/>
          </p:nvPr>
        </p:nvSpPr>
        <p:spPr/>
        <p:txBody>
          <a:bodyPr/>
          <a:lstStyle/>
          <a:p>
            <a:r>
              <a:rPr lang="en-GB" dirty="0" smtClean="0"/>
              <a:t>Why Corpus Tools?</a:t>
            </a:r>
          </a:p>
          <a:p>
            <a:r>
              <a:rPr lang="en-GB" dirty="0" smtClean="0"/>
              <a:t>Which Corpus Tools?</a:t>
            </a:r>
          </a:p>
          <a:p>
            <a:r>
              <a:rPr lang="en-GB" dirty="0" smtClean="0"/>
              <a:t>How?</a:t>
            </a:r>
            <a:endParaRPr lang="en-GB" dirty="0"/>
          </a:p>
        </p:txBody>
      </p:sp>
    </p:spTree>
    <p:extLst>
      <p:ext uri="{BB962C8B-B14F-4D97-AF65-F5344CB8AC3E}">
        <p14:creationId xmlns:p14="http://schemas.microsoft.com/office/powerpoint/2010/main" val="3192111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My reason for interest</a:t>
            </a:r>
            <a:endParaRPr lang="en-GB" dirty="0"/>
          </a:p>
        </p:txBody>
      </p:sp>
      <p:sp>
        <p:nvSpPr>
          <p:cNvPr id="3" name="Content Placeholder 2"/>
          <p:cNvSpPr>
            <a:spLocks noGrp="1"/>
          </p:cNvSpPr>
          <p:nvPr>
            <p:ph idx="1"/>
          </p:nvPr>
        </p:nvSpPr>
        <p:spPr>
          <a:xfrm>
            <a:off x="838200" y="1820863"/>
            <a:ext cx="6122437" cy="4351337"/>
          </a:xfrm>
        </p:spPr>
        <p:txBody>
          <a:bodyPr/>
          <a:lstStyle/>
          <a:p>
            <a:r>
              <a:rPr lang="en-GB" dirty="0" smtClean="0"/>
              <a:t>language teaching</a:t>
            </a:r>
          </a:p>
          <a:p>
            <a:r>
              <a:rPr lang="en-GB" dirty="0" smtClean="0"/>
              <a:t>English for Academic Purposes</a:t>
            </a:r>
          </a:p>
          <a:p>
            <a:r>
              <a:rPr lang="en-GB" dirty="0" smtClean="0"/>
              <a:t>Latin America</a:t>
            </a:r>
          </a:p>
          <a:p>
            <a:r>
              <a:rPr lang="en-GB" dirty="0" smtClean="0"/>
              <a:t>students struggling to understand main points</a:t>
            </a:r>
          </a:p>
          <a:p>
            <a:r>
              <a:rPr lang="en-GB" dirty="0" smtClean="0"/>
              <a:t>but getting bogged down in detail</a:t>
            </a:r>
            <a:endParaRPr lang="en-GB" dirty="0"/>
          </a:p>
        </p:txBody>
      </p:sp>
      <p:pic>
        <p:nvPicPr>
          <p:cNvPr id="1026" name="Picture 2" descr="https://s3.amazonaws.com/applause-devmktg/2015/12/02/4s8gle94yq_info_meter_e140423940757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7142" y="3582956"/>
            <a:ext cx="2552700" cy="28670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6814458" y="558404"/>
            <a:ext cx="5049836" cy="2524918"/>
          </a:xfrm>
          <a:prstGeom prst="rect">
            <a:avLst/>
          </a:prstGeom>
        </p:spPr>
      </p:pic>
    </p:spTree>
    <p:extLst>
      <p:ext uri="{BB962C8B-B14F-4D97-AF65-F5344CB8AC3E}">
        <p14:creationId xmlns:p14="http://schemas.microsoft.com/office/powerpoint/2010/main" val="121775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fade">
                                      <p:cBhvr>
                                        <p:cTn id="31" dur="1000"/>
                                        <p:tgtEl>
                                          <p:spTgt spid="1026"/>
                                        </p:tgtEl>
                                      </p:cBhvr>
                                    </p:animEffect>
                                    <p:anim calcmode="lin" valueType="num">
                                      <p:cBhvr>
                                        <p:cTn id="32" dur="1000" fill="hold"/>
                                        <p:tgtEl>
                                          <p:spTgt spid="1026"/>
                                        </p:tgtEl>
                                        <p:attrNameLst>
                                          <p:attrName>ppt_x</p:attrName>
                                        </p:attrNameLst>
                                      </p:cBhvr>
                                      <p:tavLst>
                                        <p:tav tm="0">
                                          <p:val>
                                            <p:strVal val="#ppt_x"/>
                                          </p:val>
                                        </p:tav>
                                        <p:tav tm="100000">
                                          <p:val>
                                            <p:strVal val="#ppt_x"/>
                                          </p:val>
                                        </p:tav>
                                      </p:tavLst>
                                    </p:anim>
                                    <p:anim calcmode="lin" valueType="num">
                                      <p:cBhvr>
                                        <p:cTn id="3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Social Science Research Agenda</a:t>
            </a:r>
            <a:endParaRPr lang="en-GB" dirty="0"/>
          </a:p>
        </p:txBody>
      </p:sp>
      <p:sp>
        <p:nvSpPr>
          <p:cNvPr id="3" name="Content Placeholder 2"/>
          <p:cNvSpPr>
            <a:spLocks noGrp="1"/>
          </p:cNvSpPr>
          <p:nvPr>
            <p:ph idx="1"/>
          </p:nvPr>
        </p:nvSpPr>
        <p:spPr>
          <a:xfrm>
            <a:off x="838200" y="1820863"/>
            <a:ext cx="4880956" cy="4351337"/>
          </a:xfrm>
        </p:spPr>
        <p:txBody>
          <a:bodyPr>
            <a:normAutofit/>
          </a:bodyPr>
          <a:lstStyle/>
          <a:p>
            <a:r>
              <a:rPr lang="en-GB" dirty="0" smtClean="0"/>
              <a:t>Explore events</a:t>
            </a:r>
          </a:p>
          <a:p>
            <a:r>
              <a:rPr lang="en-GB" dirty="0" smtClean="0"/>
              <a:t>Understand causes</a:t>
            </a:r>
          </a:p>
          <a:p>
            <a:r>
              <a:rPr lang="en-GB" dirty="0" smtClean="0"/>
              <a:t>Understand processes</a:t>
            </a:r>
          </a:p>
          <a:p>
            <a:endParaRPr lang="en-GB" dirty="0"/>
          </a:p>
        </p:txBody>
      </p:sp>
      <p:pic>
        <p:nvPicPr>
          <p:cNvPr id="4" name="Picture 3"/>
          <p:cNvPicPr>
            <a:picLocks noChangeAspect="1"/>
          </p:cNvPicPr>
          <p:nvPr/>
        </p:nvPicPr>
        <p:blipFill>
          <a:blip r:embed="rId2"/>
          <a:stretch>
            <a:fillRect/>
          </a:stretch>
        </p:blipFill>
        <p:spPr>
          <a:xfrm>
            <a:off x="5899919" y="2521239"/>
            <a:ext cx="4914286" cy="2314286"/>
          </a:xfrm>
          <a:prstGeom prst="rect">
            <a:avLst/>
          </a:prstGeom>
        </p:spPr>
      </p:pic>
    </p:spTree>
    <p:extLst>
      <p:ext uri="{BB962C8B-B14F-4D97-AF65-F5344CB8AC3E}">
        <p14:creationId xmlns:p14="http://schemas.microsoft.com/office/powerpoint/2010/main" val="61081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838200" y="1820863"/>
            <a:ext cx="915785" cy="4351337"/>
          </a:xfrm>
        </p:spPr>
        <p:txBody>
          <a:bodyPr/>
          <a:lstStyle/>
          <a:p>
            <a:endParaRPr lang="en-GB" dirty="0"/>
          </a:p>
        </p:txBody>
      </p:sp>
      <p:pic>
        <p:nvPicPr>
          <p:cNvPr id="4" name="Picture 3"/>
          <p:cNvPicPr>
            <a:picLocks noChangeAspect="1"/>
          </p:cNvPicPr>
          <p:nvPr/>
        </p:nvPicPr>
        <p:blipFill>
          <a:blip r:embed="rId2"/>
          <a:stretch>
            <a:fillRect/>
          </a:stretch>
        </p:blipFill>
        <p:spPr>
          <a:xfrm>
            <a:off x="1377009" y="756607"/>
            <a:ext cx="10352381" cy="5161905"/>
          </a:xfrm>
          <a:prstGeom prst="rect">
            <a:avLst/>
          </a:prstGeom>
        </p:spPr>
      </p:pic>
    </p:spTree>
    <p:extLst>
      <p:ext uri="{BB962C8B-B14F-4D97-AF65-F5344CB8AC3E}">
        <p14:creationId xmlns:p14="http://schemas.microsoft.com/office/powerpoint/2010/main" val="3296733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838200" y="1820863"/>
            <a:ext cx="940724" cy="4351337"/>
          </a:xfrm>
        </p:spPr>
        <p:txBody>
          <a:bodyPr/>
          <a:lstStyle/>
          <a:p>
            <a:endParaRPr lang="en-GB" dirty="0"/>
          </a:p>
        </p:txBody>
      </p:sp>
      <p:pic>
        <p:nvPicPr>
          <p:cNvPr id="4" name="Picture 3"/>
          <p:cNvPicPr>
            <a:picLocks noChangeAspect="1"/>
          </p:cNvPicPr>
          <p:nvPr/>
        </p:nvPicPr>
        <p:blipFill>
          <a:blip r:embed="rId2"/>
          <a:stretch>
            <a:fillRect/>
          </a:stretch>
        </p:blipFill>
        <p:spPr>
          <a:xfrm>
            <a:off x="2226417" y="1064451"/>
            <a:ext cx="8171428" cy="3980952"/>
          </a:xfrm>
          <a:prstGeom prst="rect">
            <a:avLst/>
          </a:prstGeom>
        </p:spPr>
      </p:pic>
    </p:spTree>
    <p:extLst>
      <p:ext uri="{BB962C8B-B14F-4D97-AF65-F5344CB8AC3E}">
        <p14:creationId xmlns:p14="http://schemas.microsoft.com/office/powerpoint/2010/main" val="761538953"/>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Blank">
  <a:themeElements>
    <a:clrScheme name="Office">
      <a:dk1>
        <a:sysClr val="windowText" lastClr="000000"/>
      </a:dk1>
      <a:lt1>
        <a:sysClr val="window" lastClr="FFFFFF"/>
      </a:lt1>
      <a:dk2>
        <a:srgbClr val="6E747A"/>
      </a:dk2>
      <a:lt2>
        <a:srgbClr val="E7E6E6"/>
      </a:lt2>
      <a:accent1>
        <a:srgbClr val="5B9BD5"/>
      </a:accent1>
      <a:accent2>
        <a:srgbClr val="ED7D31"/>
      </a:accent2>
      <a:accent3>
        <a:srgbClr val="A5A5A5"/>
      </a:accent3>
      <a:accent4>
        <a:srgbClr val="FFC000"/>
      </a:accent4>
      <a:accent5>
        <a:srgbClr val="4472C4"/>
      </a:accent5>
      <a:accent6>
        <a:srgbClr val="70AD47"/>
      </a:accent6>
      <a:hlink>
        <a:srgbClr val="085296"/>
      </a:hlink>
      <a:folHlink>
        <a:srgbClr val="9933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TM02900743[[fn=Organic]]</Template>
  <TotalTime>2790</TotalTime>
  <Words>708</Words>
  <Application>Microsoft Office PowerPoint</Application>
  <PresentationFormat>Widescreen</PresentationFormat>
  <Paragraphs>160</Paragraphs>
  <Slides>49</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49</vt:i4>
      </vt:variant>
    </vt:vector>
  </HeadingPairs>
  <TitlesOfParts>
    <vt:vector size="55" baseType="lpstr">
      <vt:lpstr>Arial</vt:lpstr>
      <vt:lpstr>Calibri</vt:lpstr>
      <vt:lpstr>Calibri Light</vt:lpstr>
      <vt:lpstr>Wingdings 2</vt:lpstr>
      <vt:lpstr>HDOfficeLightV0</vt:lpstr>
      <vt:lpstr>Blank</vt:lpstr>
      <vt:lpstr>Using Corpus Linguistics Tools to Aid Research in the Social Sciences</vt:lpstr>
      <vt:lpstr>PowerPoint Presentation</vt:lpstr>
      <vt:lpstr>Bootyful, cyw, scrims</vt:lpstr>
      <vt:lpstr>PowerPoint Presentation</vt:lpstr>
      <vt:lpstr>Agenda</vt:lpstr>
      <vt:lpstr>My reason for interest</vt:lpstr>
      <vt:lpstr>Social Science Research Agenda</vt:lpstr>
      <vt:lpstr>PowerPoint Presentation</vt:lpstr>
      <vt:lpstr>PowerPoint Presentation</vt:lpstr>
      <vt:lpstr>PowerPoint Presentation</vt:lpstr>
      <vt:lpstr>PowerPoint Presentation</vt:lpstr>
      <vt:lpstr>Research Agenda</vt:lpstr>
      <vt:lpstr>Kintsch &amp; van Dijk (1970s)</vt:lpstr>
      <vt:lpstr>A Text Linguistic Objective of the 1970s</vt:lpstr>
      <vt:lpstr>Kinstch &amp; van Dijk</vt:lpstr>
      <vt:lpstr>Generalization</vt:lpstr>
      <vt:lpstr>Deletion</vt:lpstr>
      <vt:lpstr>Construction</vt:lpstr>
      <vt:lpstr>Corpus Linguistics</vt:lpstr>
      <vt:lpstr>Standard corpora</vt:lpstr>
      <vt:lpstr>PowerPoint Presentation</vt:lpstr>
      <vt:lpstr>Your own corpus</vt:lpstr>
      <vt:lpstr>Your own texts</vt:lpstr>
      <vt:lpstr>text patterns</vt:lpstr>
      <vt:lpstr>Example of corpus</vt:lpstr>
      <vt:lpstr>Twitter</vt:lpstr>
      <vt:lpstr>txtLAB450</vt:lpstr>
      <vt:lpstr>PowerPoint Presentation</vt:lpstr>
      <vt:lpstr>Limitations</vt:lpstr>
      <vt:lpstr>Problems</vt:lpstr>
      <vt:lpstr>Formats</vt:lpstr>
      <vt:lpstr>PDF</vt:lpstr>
      <vt:lpstr>converting PDF to plain text….</vt:lpstr>
      <vt:lpstr>PowerPoint Presentation</vt:lpstr>
      <vt:lpstr>Adobe Acrobat</vt:lpstr>
      <vt:lpstr>Why Corpus Tools</vt:lpstr>
      <vt:lpstr>Which Corpus Tools?</vt:lpstr>
      <vt:lpstr>How</vt:lpstr>
      <vt:lpstr>at a basic level…</vt:lpstr>
      <vt:lpstr>dealing with large amounts of data</vt:lpstr>
      <vt:lpstr>corpus-based or corpus-driven</vt:lpstr>
      <vt:lpstr>corpus-based or corpus-driven</vt:lpstr>
      <vt:lpstr>Issues</vt:lpstr>
      <vt:lpstr>Levels of Context</vt:lpstr>
      <vt:lpstr>Corpus Linguistics</vt:lpstr>
      <vt:lpstr>Choice of reference corpus</vt:lpstr>
      <vt:lpstr>Finding patterns</vt:lpstr>
      <vt:lpstr>PowerPoint Presentation</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Corpus Linguistics Tools to Aid Research in the Social Sciences</dc:title>
  <dc:creator>Michael Scott</dc:creator>
  <cp:lastModifiedBy>Michael Scott</cp:lastModifiedBy>
  <cp:revision>54</cp:revision>
  <dcterms:created xsi:type="dcterms:W3CDTF">2016-01-19T10:19:07Z</dcterms:created>
  <dcterms:modified xsi:type="dcterms:W3CDTF">2016-01-22T12:15:20Z</dcterms:modified>
</cp:coreProperties>
</file>